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2" r:id="rId5"/>
    <p:sldId id="273" r:id="rId6"/>
    <p:sldId id="272" r:id="rId7"/>
    <p:sldId id="264" r:id="rId8"/>
    <p:sldId id="270" r:id="rId9"/>
    <p:sldId id="271"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167"/>
    <a:srgbClr val="F8F1DF"/>
    <a:srgbClr val="D5BBD9"/>
    <a:srgbClr val="F15A58"/>
    <a:srgbClr val="FFAA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1525" autoAdjust="0"/>
  </p:normalViewPr>
  <p:slideViewPr>
    <p:cSldViewPr snapToGrid="0">
      <p:cViewPr varScale="1">
        <p:scale>
          <a:sx n="88" d="100"/>
          <a:sy n="88" d="100"/>
        </p:scale>
        <p:origin x="2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06223-7A4C-594D-B44A-4C7A3BA1CBC1}" type="datetimeFigureOut">
              <a:rPr lang="en-US" smtClean="0"/>
              <a:t>11/22/24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86203-4955-E54B-AD87-06F250918205}" type="slidenum">
              <a:rPr lang="en-US" smtClean="0"/>
              <a:t>‹#›</a:t>
            </a:fld>
            <a:endParaRPr lang="en-US"/>
          </a:p>
        </p:txBody>
      </p:sp>
    </p:spTree>
    <p:extLst>
      <p:ext uri="{BB962C8B-B14F-4D97-AF65-F5344CB8AC3E}">
        <p14:creationId xmlns:p14="http://schemas.microsoft.com/office/powerpoint/2010/main" val="404098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the small HCT to top right hand corner of </a:t>
            </a:r>
            <a:r>
              <a:rPr lang="en-US" dirty="0" err="1"/>
              <a:t>inicio</a:t>
            </a:r>
            <a:endParaRPr lang="en-US" dirty="0"/>
          </a:p>
        </p:txBody>
      </p:sp>
      <p:sp>
        <p:nvSpPr>
          <p:cNvPr id="4" name="Slide Number Placeholder 3"/>
          <p:cNvSpPr>
            <a:spLocks noGrp="1"/>
          </p:cNvSpPr>
          <p:nvPr>
            <p:ph type="sldNum" sz="quarter" idx="5"/>
          </p:nvPr>
        </p:nvSpPr>
        <p:spPr/>
        <p:txBody>
          <a:bodyPr/>
          <a:lstStyle/>
          <a:p>
            <a:fld id="{CEE86203-4955-E54B-AD87-06F250918205}" type="slidenum">
              <a:rPr lang="en-US" smtClean="0"/>
              <a:t>1</a:t>
            </a:fld>
            <a:endParaRPr lang="en-US"/>
          </a:p>
        </p:txBody>
      </p:sp>
    </p:spTree>
    <p:extLst>
      <p:ext uri="{BB962C8B-B14F-4D97-AF65-F5344CB8AC3E}">
        <p14:creationId xmlns:p14="http://schemas.microsoft.com/office/powerpoint/2010/main" val="76176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86203-4955-E54B-AD87-06F250918205}" type="slidenum">
              <a:rPr lang="en-US" smtClean="0"/>
              <a:t>2</a:t>
            </a:fld>
            <a:endParaRPr lang="en-US"/>
          </a:p>
        </p:txBody>
      </p:sp>
    </p:spTree>
    <p:extLst>
      <p:ext uri="{BB962C8B-B14F-4D97-AF65-F5344CB8AC3E}">
        <p14:creationId xmlns:p14="http://schemas.microsoft.com/office/powerpoint/2010/main" val="238870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86203-4955-E54B-AD87-06F250918205}" type="slidenum">
              <a:rPr lang="en-US" smtClean="0"/>
              <a:t>3</a:t>
            </a:fld>
            <a:endParaRPr lang="en-US"/>
          </a:p>
        </p:txBody>
      </p:sp>
    </p:spTree>
    <p:extLst>
      <p:ext uri="{BB962C8B-B14F-4D97-AF65-F5344CB8AC3E}">
        <p14:creationId xmlns:p14="http://schemas.microsoft.com/office/powerpoint/2010/main" val="33367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86203-4955-E54B-AD87-06F250918205}" type="slidenum">
              <a:rPr lang="en-US" smtClean="0"/>
              <a:t>4</a:t>
            </a:fld>
            <a:endParaRPr lang="en-US"/>
          </a:p>
        </p:txBody>
      </p:sp>
    </p:spTree>
    <p:extLst>
      <p:ext uri="{BB962C8B-B14F-4D97-AF65-F5344CB8AC3E}">
        <p14:creationId xmlns:p14="http://schemas.microsoft.com/office/powerpoint/2010/main" val="296432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86203-4955-E54B-AD87-06F250918205}" type="slidenum">
              <a:rPr lang="en-US" smtClean="0"/>
              <a:t>5</a:t>
            </a:fld>
            <a:endParaRPr lang="en-US"/>
          </a:p>
        </p:txBody>
      </p:sp>
    </p:spTree>
    <p:extLst>
      <p:ext uri="{BB962C8B-B14F-4D97-AF65-F5344CB8AC3E}">
        <p14:creationId xmlns:p14="http://schemas.microsoft.com/office/powerpoint/2010/main" val="252540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86203-4955-E54B-AD87-06F250918205}" type="slidenum">
              <a:rPr lang="en-US" smtClean="0"/>
              <a:t>6</a:t>
            </a:fld>
            <a:endParaRPr lang="en-US"/>
          </a:p>
        </p:txBody>
      </p:sp>
    </p:spTree>
    <p:extLst>
      <p:ext uri="{BB962C8B-B14F-4D97-AF65-F5344CB8AC3E}">
        <p14:creationId xmlns:p14="http://schemas.microsoft.com/office/powerpoint/2010/main" val="381170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Cant line up my NZRP</a:t>
            </a:r>
          </a:p>
        </p:txBody>
      </p:sp>
      <p:sp>
        <p:nvSpPr>
          <p:cNvPr id="4" name="Slide Number Placeholder 3"/>
          <p:cNvSpPr>
            <a:spLocks noGrp="1"/>
          </p:cNvSpPr>
          <p:nvPr>
            <p:ph type="sldNum" sz="quarter" idx="5"/>
          </p:nvPr>
        </p:nvSpPr>
        <p:spPr/>
        <p:txBody>
          <a:bodyPr/>
          <a:lstStyle/>
          <a:p>
            <a:fld id="{CEE86203-4955-E54B-AD87-06F250918205}" type="slidenum">
              <a:rPr lang="en-US" smtClean="0"/>
              <a:t>10</a:t>
            </a:fld>
            <a:endParaRPr lang="en-US"/>
          </a:p>
        </p:txBody>
      </p:sp>
    </p:spTree>
    <p:extLst>
      <p:ext uri="{BB962C8B-B14F-4D97-AF65-F5344CB8AC3E}">
        <p14:creationId xmlns:p14="http://schemas.microsoft.com/office/powerpoint/2010/main" val="400921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95-B225-5940-E7EA-EF16AF546DB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E0E6FC6-6E2B-A16B-942F-C903BD8B0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352A548-D1C0-38D0-3E3F-5B45DE9E7F2F}"/>
              </a:ext>
            </a:extLst>
          </p:cNvPr>
          <p:cNvSpPr>
            <a:spLocks noGrp="1"/>
          </p:cNvSpPr>
          <p:nvPr>
            <p:ph type="dt" sz="half" idx="10"/>
          </p:nvPr>
        </p:nvSpPr>
        <p:spPr/>
        <p:txBody>
          <a:bodyPr/>
          <a:lstStyle/>
          <a:p>
            <a:fld id="{7F1AA800-8207-8744-BF54-ABBD76B4D937}" type="datetime1">
              <a:rPr lang="en-NZ" smtClean="0"/>
              <a:t>22/11/24</a:t>
            </a:fld>
            <a:endParaRPr lang="en-US"/>
          </a:p>
        </p:txBody>
      </p:sp>
      <p:sp>
        <p:nvSpPr>
          <p:cNvPr id="5" name="Footer Placeholder 4">
            <a:extLst>
              <a:ext uri="{FF2B5EF4-FFF2-40B4-BE49-F238E27FC236}">
                <a16:creationId xmlns:a16="http://schemas.microsoft.com/office/drawing/2014/main" id="{E1B61C0F-F8E3-7E97-9C42-BFA0D2CC2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05BA1-3AAB-A3D5-EF83-A272E5727749}"/>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226547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8A1-C216-1B90-681D-8A6EE9960D1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31B88E-23EA-1B5F-772D-85DE6A821B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41AC3C-8E68-A145-7570-79D7E5E555E3}"/>
              </a:ext>
            </a:extLst>
          </p:cNvPr>
          <p:cNvSpPr>
            <a:spLocks noGrp="1"/>
          </p:cNvSpPr>
          <p:nvPr>
            <p:ph type="dt" sz="half" idx="10"/>
          </p:nvPr>
        </p:nvSpPr>
        <p:spPr/>
        <p:txBody>
          <a:bodyPr/>
          <a:lstStyle/>
          <a:p>
            <a:fld id="{F24F90BE-FA35-404F-9F9B-9FE71149BD42}" type="datetime1">
              <a:rPr lang="en-NZ" smtClean="0"/>
              <a:t>22/11/24</a:t>
            </a:fld>
            <a:endParaRPr lang="en-US"/>
          </a:p>
        </p:txBody>
      </p:sp>
      <p:sp>
        <p:nvSpPr>
          <p:cNvPr id="5" name="Footer Placeholder 4">
            <a:extLst>
              <a:ext uri="{FF2B5EF4-FFF2-40B4-BE49-F238E27FC236}">
                <a16:creationId xmlns:a16="http://schemas.microsoft.com/office/drawing/2014/main" id="{77269D60-9765-04F9-98C2-4F34D9CE2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BA3F5-7D8C-7213-363A-1297CFC71740}"/>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198096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30A53A-6B24-9D81-9831-41551E8130C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0B1ABC6-BAA0-2108-665B-3C05B50663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A1B7FA-C2F6-74B3-959A-B49F5233D569}"/>
              </a:ext>
            </a:extLst>
          </p:cNvPr>
          <p:cNvSpPr>
            <a:spLocks noGrp="1"/>
          </p:cNvSpPr>
          <p:nvPr>
            <p:ph type="dt" sz="half" idx="10"/>
          </p:nvPr>
        </p:nvSpPr>
        <p:spPr/>
        <p:txBody>
          <a:bodyPr/>
          <a:lstStyle/>
          <a:p>
            <a:fld id="{9C9F2E09-140D-064D-AC39-D8F1AEEB404D}" type="datetime1">
              <a:rPr lang="en-NZ" smtClean="0"/>
              <a:t>22/11/24</a:t>
            </a:fld>
            <a:endParaRPr lang="en-US"/>
          </a:p>
        </p:txBody>
      </p:sp>
      <p:sp>
        <p:nvSpPr>
          <p:cNvPr id="5" name="Footer Placeholder 4">
            <a:extLst>
              <a:ext uri="{FF2B5EF4-FFF2-40B4-BE49-F238E27FC236}">
                <a16:creationId xmlns:a16="http://schemas.microsoft.com/office/drawing/2014/main" id="{C5C9EEE6-04E6-93AB-A5A8-F65F141C8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6F944-EAA9-FA4D-EAB9-131E3B71D0F0}"/>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234717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3D80-4DF3-51D2-548F-EECC89FA02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708AF2-C472-39DC-B91D-62CFB30010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353131-37DE-99AB-16DD-BFEE91891A47}"/>
              </a:ext>
            </a:extLst>
          </p:cNvPr>
          <p:cNvSpPr>
            <a:spLocks noGrp="1"/>
          </p:cNvSpPr>
          <p:nvPr>
            <p:ph type="dt" sz="half" idx="10"/>
          </p:nvPr>
        </p:nvSpPr>
        <p:spPr/>
        <p:txBody>
          <a:bodyPr/>
          <a:lstStyle/>
          <a:p>
            <a:fld id="{8C552398-FC78-074B-828A-E12FA2233507}" type="datetime1">
              <a:rPr lang="en-NZ" smtClean="0"/>
              <a:t>22/11/24</a:t>
            </a:fld>
            <a:endParaRPr lang="en-US"/>
          </a:p>
        </p:txBody>
      </p:sp>
      <p:sp>
        <p:nvSpPr>
          <p:cNvPr id="5" name="Footer Placeholder 4">
            <a:extLst>
              <a:ext uri="{FF2B5EF4-FFF2-40B4-BE49-F238E27FC236}">
                <a16:creationId xmlns:a16="http://schemas.microsoft.com/office/drawing/2014/main" id="{B920A555-C839-2A33-08BB-81041C342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83CAF-76C1-C77F-A50C-648FCCB37A27}"/>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44832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0962-2BAD-8099-9A1F-2AAF8DF80F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01002-73D6-203B-7AD0-B7904937F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F2441E-5325-AD49-E787-F715B9A76CE7}"/>
              </a:ext>
            </a:extLst>
          </p:cNvPr>
          <p:cNvSpPr>
            <a:spLocks noGrp="1"/>
          </p:cNvSpPr>
          <p:nvPr>
            <p:ph type="dt" sz="half" idx="10"/>
          </p:nvPr>
        </p:nvSpPr>
        <p:spPr/>
        <p:txBody>
          <a:bodyPr/>
          <a:lstStyle/>
          <a:p>
            <a:fld id="{0E1BA1AC-494D-FD49-9569-0D8D60C3E205}" type="datetime1">
              <a:rPr lang="en-NZ" smtClean="0"/>
              <a:t>22/11/24</a:t>
            </a:fld>
            <a:endParaRPr lang="en-US"/>
          </a:p>
        </p:txBody>
      </p:sp>
      <p:sp>
        <p:nvSpPr>
          <p:cNvPr id="5" name="Footer Placeholder 4">
            <a:extLst>
              <a:ext uri="{FF2B5EF4-FFF2-40B4-BE49-F238E27FC236}">
                <a16:creationId xmlns:a16="http://schemas.microsoft.com/office/drawing/2014/main" id="{AC8EFE9B-0CA3-D1D5-AB13-60AD81828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0F19D-3079-978F-8C1A-E363F4A9284B}"/>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10459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5FAE-BB71-46B4-2577-5B6091B408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7B96FC-9A37-E341-0414-50C405ACA4C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6F1AA53-729D-5D16-A914-4367EA54C0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A90D1B-7558-AF1B-ECF3-4258E7F18E72}"/>
              </a:ext>
            </a:extLst>
          </p:cNvPr>
          <p:cNvSpPr>
            <a:spLocks noGrp="1"/>
          </p:cNvSpPr>
          <p:nvPr>
            <p:ph type="dt" sz="half" idx="10"/>
          </p:nvPr>
        </p:nvSpPr>
        <p:spPr/>
        <p:txBody>
          <a:bodyPr/>
          <a:lstStyle/>
          <a:p>
            <a:fld id="{6630E516-26FD-3E4A-AE11-1D6236E1814A}" type="datetime1">
              <a:rPr lang="en-NZ" smtClean="0"/>
              <a:t>22/11/24</a:t>
            </a:fld>
            <a:endParaRPr lang="en-US"/>
          </a:p>
        </p:txBody>
      </p:sp>
      <p:sp>
        <p:nvSpPr>
          <p:cNvPr id="6" name="Footer Placeholder 5">
            <a:extLst>
              <a:ext uri="{FF2B5EF4-FFF2-40B4-BE49-F238E27FC236}">
                <a16:creationId xmlns:a16="http://schemas.microsoft.com/office/drawing/2014/main" id="{6BB14F4B-7AA7-D250-12C7-67030D55B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56D89-E086-3C2A-73DA-AA0E958C2CA0}"/>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31015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A2A4-6F07-E138-F991-21BADBD6B42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F124A6-2F8F-62BD-DDDB-8A7ABCED5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BF72C1-3551-776D-1121-93721B8389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F256BD-C204-A90F-E1F4-B85DB989B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0504874-42DA-D456-8056-94229288E8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0308883-A862-9A42-07CE-A1F217ECA15B}"/>
              </a:ext>
            </a:extLst>
          </p:cNvPr>
          <p:cNvSpPr>
            <a:spLocks noGrp="1"/>
          </p:cNvSpPr>
          <p:nvPr>
            <p:ph type="dt" sz="half" idx="10"/>
          </p:nvPr>
        </p:nvSpPr>
        <p:spPr/>
        <p:txBody>
          <a:bodyPr/>
          <a:lstStyle/>
          <a:p>
            <a:fld id="{A8BBDBE6-6BCB-9241-826A-C342F1E4AC82}" type="datetime1">
              <a:rPr lang="en-NZ" smtClean="0"/>
              <a:t>22/11/24</a:t>
            </a:fld>
            <a:endParaRPr lang="en-US"/>
          </a:p>
        </p:txBody>
      </p:sp>
      <p:sp>
        <p:nvSpPr>
          <p:cNvPr id="8" name="Footer Placeholder 7">
            <a:extLst>
              <a:ext uri="{FF2B5EF4-FFF2-40B4-BE49-F238E27FC236}">
                <a16:creationId xmlns:a16="http://schemas.microsoft.com/office/drawing/2014/main" id="{2667DFEB-EAAA-B1CD-AA8C-78654BA484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FDE93C-73FD-ED27-22D2-988B83A3FDB1}"/>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62755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1411-A1D3-DAD0-9101-5B6C05B76E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C80035B-937F-48DA-FC44-35F4AA4670A9}"/>
              </a:ext>
            </a:extLst>
          </p:cNvPr>
          <p:cNvSpPr>
            <a:spLocks noGrp="1"/>
          </p:cNvSpPr>
          <p:nvPr>
            <p:ph type="dt" sz="half" idx="10"/>
          </p:nvPr>
        </p:nvSpPr>
        <p:spPr/>
        <p:txBody>
          <a:bodyPr/>
          <a:lstStyle/>
          <a:p>
            <a:fld id="{8264C4BD-9EA9-2D45-A829-ED439289389D}" type="datetime1">
              <a:rPr lang="en-NZ" smtClean="0"/>
              <a:t>22/11/24</a:t>
            </a:fld>
            <a:endParaRPr lang="en-US"/>
          </a:p>
        </p:txBody>
      </p:sp>
      <p:sp>
        <p:nvSpPr>
          <p:cNvPr id="4" name="Footer Placeholder 3">
            <a:extLst>
              <a:ext uri="{FF2B5EF4-FFF2-40B4-BE49-F238E27FC236}">
                <a16:creationId xmlns:a16="http://schemas.microsoft.com/office/drawing/2014/main" id="{2AA5ABBE-3E15-28A9-7776-3098254E0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5F776-D47F-5289-70A4-BC9059986399}"/>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309495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3677B-A5DB-A395-25AC-A50806A25DB9}"/>
              </a:ext>
            </a:extLst>
          </p:cNvPr>
          <p:cNvSpPr>
            <a:spLocks noGrp="1"/>
          </p:cNvSpPr>
          <p:nvPr>
            <p:ph type="dt" sz="half" idx="10"/>
          </p:nvPr>
        </p:nvSpPr>
        <p:spPr/>
        <p:txBody>
          <a:bodyPr/>
          <a:lstStyle/>
          <a:p>
            <a:fld id="{B6C75AD4-B955-EC44-AE5C-57D058DE4E40}" type="datetime1">
              <a:rPr lang="en-NZ" smtClean="0"/>
              <a:t>22/11/24</a:t>
            </a:fld>
            <a:endParaRPr lang="en-US"/>
          </a:p>
        </p:txBody>
      </p:sp>
      <p:sp>
        <p:nvSpPr>
          <p:cNvPr id="3" name="Footer Placeholder 2">
            <a:extLst>
              <a:ext uri="{FF2B5EF4-FFF2-40B4-BE49-F238E27FC236}">
                <a16:creationId xmlns:a16="http://schemas.microsoft.com/office/drawing/2014/main" id="{3E3EBED2-93D5-6774-940E-A7C17D617F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37C05E-C8F5-00A3-DB65-438A435AF284}"/>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160442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DA98-2140-7562-3968-A21B39F4CB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AADB0EB-358D-2637-FAD2-780DC138E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0EFD4C7-2918-6C86-9873-936F7BD45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78F358-BC42-A086-9A65-BD961FAB3081}"/>
              </a:ext>
            </a:extLst>
          </p:cNvPr>
          <p:cNvSpPr>
            <a:spLocks noGrp="1"/>
          </p:cNvSpPr>
          <p:nvPr>
            <p:ph type="dt" sz="half" idx="10"/>
          </p:nvPr>
        </p:nvSpPr>
        <p:spPr/>
        <p:txBody>
          <a:bodyPr/>
          <a:lstStyle/>
          <a:p>
            <a:fld id="{AA6E42FA-E61A-B243-A9BC-3009DE624126}" type="datetime1">
              <a:rPr lang="en-NZ" smtClean="0"/>
              <a:t>22/11/24</a:t>
            </a:fld>
            <a:endParaRPr lang="en-US"/>
          </a:p>
        </p:txBody>
      </p:sp>
      <p:sp>
        <p:nvSpPr>
          <p:cNvPr id="6" name="Footer Placeholder 5">
            <a:extLst>
              <a:ext uri="{FF2B5EF4-FFF2-40B4-BE49-F238E27FC236}">
                <a16:creationId xmlns:a16="http://schemas.microsoft.com/office/drawing/2014/main" id="{AB143A70-06F9-4C66-2EC4-C2768B109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9A7B3-9325-86EB-1EEB-118235A83319}"/>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284013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4796-4E8E-16E7-B079-15165ED753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19F1C5-C7A9-8BF0-9AD4-597FD1A65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FD4913-EAD9-CFD6-218B-FF42B1A83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2138BC-23EF-F4DB-B908-A1B6FFA9A8BC}"/>
              </a:ext>
            </a:extLst>
          </p:cNvPr>
          <p:cNvSpPr>
            <a:spLocks noGrp="1"/>
          </p:cNvSpPr>
          <p:nvPr>
            <p:ph type="dt" sz="half" idx="10"/>
          </p:nvPr>
        </p:nvSpPr>
        <p:spPr/>
        <p:txBody>
          <a:bodyPr/>
          <a:lstStyle/>
          <a:p>
            <a:fld id="{8B752513-B00E-EE45-AD98-EF436A0EBFB6}" type="datetime1">
              <a:rPr lang="en-NZ" smtClean="0"/>
              <a:t>22/11/24</a:t>
            </a:fld>
            <a:endParaRPr lang="en-US"/>
          </a:p>
        </p:txBody>
      </p:sp>
      <p:sp>
        <p:nvSpPr>
          <p:cNvPr id="6" name="Footer Placeholder 5">
            <a:extLst>
              <a:ext uri="{FF2B5EF4-FFF2-40B4-BE49-F238E27FC236}">
                <a16:creationId xmlns:a16="http://schemas.microsoft.com/office/drawing/2014/main" id="{6F0556D3-5185-B11E-1C7A-AA72C8F60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D16CC-2F59-F14D-5924-40E6CA00D253}"/>
              </a:ext>
            </a:extLst>
          </p:cNvPr>
          <p:cNvSpPr>
            <a:spLocks noGrp="1"/>
          </p:cNvSpPr>
          <p:nvPr>
            <p:ph type="sldNum" sz="quarter" idx="12"/>
          </p:nvPr>
        </p:nvSpPr>
        <p:spPr/>
        <p:txBody>
          <a:bodyPr/>
          <a:lstStyle/>
          <a:p>
            <a:fld id="{F9DAF58A-7B69-2B42-8C0E-5C6A299314C8}" type="slidenum">
              <a:rPr lang="en-US" smtClean="0"/>
              <a:t>‹#›</a:t>
            </a:fld>
            <a:endParaRPr lang="en-US"/>
          </a:p>
        </p:txBody>
      </p:sp>
    </p:spTree>
    <p:extLst>
      <p:ext uri="{BB962C8B-B14F-4D97-AF65-F5344CB8AC3E}">
        <p14:creationId xmlns:p14="http://schemas.microsoft.com/office/powerpoint/2010/main" val="103547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526BA-B7AB-2F8B-C0E5-B4A898962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D4F966-02C7-A000-94F6-25DA8F23F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688D8B-7708-0575-1E55-68B33EAEE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5E2B6-945B-DD48-B160-794A25DBBBAB}" type="datetime1">
              <a:rPr lang="en-NZ" smtClean="0"/>
              <a:t>22/11/24</a:t>
            </a:fld>
            <a:endParaRPr lang="en-US"/>
          </a:p>
        </p:txBody>
      </p:sp>
      <p:sp>
        <p:nvSpPr>
          <p:cNvPr id="5" name="Footer Placeholder 4">
            <a:extLst>
              <a:ext uri="{FF2B5EF4-FFF2-40B4-BE49-F238E27FC236}">
                <a16:creationId xmlns:a16="http://schemas.microsoft.com/office/drawing/2014/main" id="{A88B6232-94B3-6EFE-79C7-10392558B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B5AFC-DFC7-1305-5269-0DC2AFFC9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AF58A-7B69-2B42-8C0E-5C6A299314C8}" type="slidenum">
              <a:rPr lang="en-US" smtClean="0"/>
              <a:t>‹#›</a:t>
            </a:fld>
            <a:endParaRPr lang="en-US"/>
          </a:p>
        </p:txBody>
      </p:sp>
    </p:spTree>
    <p:extLst>
      <p:ext uri="{BB962C8B-B14F-4D97-AF65-F5344CB8AC3E}">
        <p14:creationId xmlns:p14="http://schemas.microsoft.com/office/powerpoint/2010/main" val="77356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mailto:ann@inicio.co.n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9.emf"/><Relationship Id="rId4" Type="http://schemas.openxmlformats.org/officeDocument/2006/relationships/hyperlink" Target="mailto:helen@inicio.co.n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A1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C39F2-DCC9-5B6D-F756-234101D8E6D9}"/>
              </a:ext>
            </a:extLst>
          </p:cNvPr>
          <p:cNvPicPr>
            <a:picLocks noChangeAspect="1"/>
          </p:cNvPicPr>
          <p:nvPr/>
        </p:nvPicPr>
        <p:blipFill rotWithShape="1">
          <a:blip r:embed="rId3"/>
          <a:srcRect t="28671" r="27903"/>
          <a:stretch/>
        </p:blipFill>
        <p:spPr>
          <a:xfrm>
            <a:off x="6633874" y="2157"/>
            <a:ext cx="5570483" cy="5445938"/>
          </a:xfrm>
          <a:prstGeom prst="rect">
            <a:avLst/>
          </a:prstGeom>
        </p:spPr>
      </p:pic>
      <p:sp>
        <p:nvSpPr>
          <p:cNvPr id="8" name="TextBox 7">
            <a:extLst>
              <a:ext uri="{FF2B5EF4-FFF2-40B4-BE49-F238E27FC236}">
                <a16:creationId xmlns:a16="http://schemas.microsoft.com/office/drawing/2014/main" id="{C8C8D7CF-68F5-D688-9F14-50380957C0B1}"/>
              </a:ext>
            </a:extLst>
          </p:cNvPr>
          <p:cNvSpPr txBox="1"/>
          <p:nvPr/>
        </p:nvSpPr>
        <p:spPr>
          <a:xfrm>
            <a:off x="761999" y="2689061"/>
            <a:ext cx="10668000" cy="1523494"/>
          </a:xfrm>
          <a:prstGeom prst="rect">
            <a:avLst/>
          </a:prstGeom>
          <a:noFill/>
        </p:spPr>
        <p:txBody>
          <a:bodyPr wrap="square" rtlCol="0">
            <a:spAutoFit/>
          </a:bodyPr>
          <a:lstStyle/>
          <a:p>
            <a:pPr algn="ctr"/>
            <a:r>
              <a:rPr lang="en-US" sz="9300" b="1" dirty="0">
                <a:solidFill>
                  <a:srgbClr val="F8F1DF"/>
                </a:solidFill>
                <a:latin typeface="Recoleta Bold" pitchFamily="2" charset="77"/>
              </a:rPr>
              <a:t>INICIO</a:t>
            </a:r>
          </a:p>
        </p:txBody>
      </p:sp>
      <p:pic>
        <p:nvPicPr>
          <p:cNvPr id="2" name="Picture 1">
            <a:extLst>
              <a:ext uri="{FF2B5EF4-FFF2-40B4-BE49-F238E27FC236}">
                <a16:creationId xmlns:a16="http://schemas.microsoft.com/office/drawing/2014/main" id="{3161BD5D-1A36-F9DF-1EE3-63C77F6E2643}"/>
              </a:ext>
            </a:extLst>
          </p:cNvPr>
          <p:cNvPicPr>
            <a:picLocks noChangeAspect="1"/>
          </p:cNvPicPr>
          <p:nvPr/>
        </p:nvPicPr>
        <p:blipFill>
          <a:blip r:embed="rId4"/>
          <a:stretch>
            <a:fillRect/>
          </a:stretch>
        </p:blipFill>
        <p:spPr>
          <a:xfrm>
            <a:off x="10521803" y="5978581"/>
            <a:ext cx="1177431" cy="317770"/>
          </a:xfrm>
          <a:prstGeom prst="rect">
            <a:avLst/>
          </a:prstGeom>
        </p:spPr>
      </p:pic>
      <p:sp>
        <p:nvSpPr>
          <p:cNvPr id="3" name="TextBox 2">
            <a:extLst>
              <a:ext uri="{FF2B5EF4-FFF2-40B4-BE49-F238E27FC236}">
                <a16:creationId xmlns:a16="http://schemas.microsoft.com/office/drawing/2014/main" id="{FFFBAFCD-17BF-BD18-88B6-E33943490E14}"/>
              </a:ext>
            </a:extLst>
          </p:cNvPr>
          <p:cNvSpPr txBox="1"/>
          <p:nvPr/>
        </p:nvSpPr>
        <p:spPr>
          <a:xfrm>
            <a:off x="3752126" y="4109012"/>
            <a:ext cx="4687747" cy="646331"/>
          </a:xfrm>
          <a:prstGeom prst="rect">
            <a:avLst/>
          </a:prstGeom>
          <a:noFill/>
        </p:spPr>
        <p:txBody>
          <a:bodyPr wrap="square" rtlCol="0">
            <a:spAutoFit/>
          </a:bodyPr>
          <a:lstStyle/>
          <a:p>
            <a:pPr algn="ctr"/>
            <a:r>
              <a:rPr lang="en-NZ" i="1" kern="0" dirty="0">
                <a:solidFill>
                  <a:srgbClr val="499167"/>
                </a:solidFill>
                <a:effectLst/>
                <a:latin typeface="Recoleta Bold" panose="00000500000000000000" pitchFamily="2" charset="0"/>
                <a:ea typeface="Calibri" panose="020F0502020204030204" pitchFamily="34" charset="0"/>
                <a:cs typeface="Calibre-Regular"/>
              </a:rPr>
              <a:t>is  on a mission to revolutionise elder care in Aotearoa New Zealand</a:t>
            </a:r>
            <a:endParaRPr lang="en-NZ" i="1" dirty="0">
              <a:solidFill>
                <a:srgbClr val="499167"/>
              </a:solidFill>
            </a:endParaRPr>
          </a:p>
        </p:txBody>
      </p:sp>
    </p:spTree>
    <p:extLst>
      <p:ext uri="{BB962C8B-B14F-4D97-AF65-F5344CB8AC3E}">
        <p14:creationId xmlns:p14="http://schemas.microsoft.com/office/powerpoint/2010/main" val="33503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5A58"/>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FE3356-9663-9DC1-0A68-E5AD1296A3B6}"/>
              </a:ext>
            </a:extLst>
          </p:cNvPr>
          <p:cNvSpPr txBox="1"/>
          <p:nvPr/>
        </p:nvSpPr>
        <p:spPr>
          <a:xfrm>
            <a:off x="3064475" y="4960523"/>
            <a:ext cx="3348682" cy="1400383"/>
          </a:xfrm>
          <a:prstGeom prst="rect">
            <a:avLst/>
          </a:prstGeom>
          <a:noFill/>
        </p:spPr>
        <p:txBody>
          <a:bodyPr wrap="square" rtlCol="0">
            <a:spAutoFit/>
          </a:bodyPr>
          <a:lstStyle/>
          <a:p>
            <a:r>
              <a:rPr lang="en-US" sz="2000" b="1" dirty="0">
                <a:solidFill>
                  <a:srgbClr val="F8F1DF"/>
                </a:solidFill>
                <a:latin typeface="Recoleta SemiBold" pitchFamily="2" charset="77"/>
              </a:rPr>
              <a:t>Fiona Tanis </a:t>
            </a:r>
          </a:p>
          <a:p>
            <a:r>
              <a:rPr lang="en-US" sz="1400" dirty="0">
                <a:solidFill>
                  <a:srgbClr val="F8F1DF"/>
                </a:solidFill>
                <a:latin typeface="Recoleta" pitchFamily="2" charset="77"/>
              </a:rPr>
              <a:t>Trustee</a:t>
            </a:r>
            <a:endParaRPr lang="en-US" sz="2000" dirty="0">
              <a:solidFill>
                <a:srgbClr val="F8F1DF"/>
              </a:solidFill>
              <a:latin typeface="Recoleta" pitchFamily="2" charset="77"/>
            </a:endParaRPr>
          </a:p>
          <a:p>
            <a:pPr>
              <a:lnSpc>
                <a:spcPct val="200000"/>
              </a:lnSpc>
            </a:pPr>
            <a:r>
              <a:rPr lang="en-US" sz="1700" dirty="0">
                <a:solidFill>
                  <a:srgbClr val="F8F1DF"/>
                </a:solidFill>
                <a:latin typeface="Recoleta" pitchFamily="2" charset="77"/>
              </a:rPr>
              <a:t>+64 21 522 151</a:t>
            </a:r>
          </a:p>
          <a:p>
            <a:r>
              <a:rPr lang="en-US" sz="1700" dirty="0" err="1">
                <a:solidFill>
                  <a:srgbClr val="F8F1DF"/>
                </a:solidFill>
                <a:latin typeface="Recoleta" pitchFamily="2" charset="77"/>
              </a:rPr>
              <a:t>fiona@inicio.co.nz</a:t>
            </a:r>
            <a:endParaRPr lang="en-US" sz="1700" dirty="0">
              <a:solidFill>
                <a:srgbClr val="F8F1DF"/>
              </a:solidFill>
              <a:latin typeface="Recoleta" pitchFamily="2" charset="77"/>
            </a:endParaRPr>
          </a:p>
        </p:txBody>
      </p:sp>
      <p:sp>
        <p:nvSpPr>
          <p:cNvPr id="8" name="TextBox 7">
            <a:extLst>
              <a:ext uri="{FF2B5EF4-FFF2-40B4-BE49-F238E27FC236}">
                <a16:creationId xmlns:a16="http://schemas.microsoft.com/office/drawing/2014/main" id="{75D10B6A-A3CD-4350-FD5A-02625BC10823}"/>
              </a:ext>
            </a:extLst>
          </p:cNvPr>
          <p:cNvSpPr txBox="1"/>
          <p:nvPr/>
        </p:nvSpPr>
        <p:spPr>
          <a:xfrm>
            <a:off x="455580" y="4960523"/>
            <a:ext cx="8920650" cy="1400383"/>
          </a:xfrm>
          <a:prstGeom prst="rect">
            <a:avLst/>
          </a:prstGeom>
          <a:noFill/>
        </p:spPr>
        <p:txBody>
          <a:bodyPr wrap="square" rtlCol="0">
            <a:spAutoFit/>
          </a:bodyPr>
          <a:lstStyle/>
          <a:p>
            <a:r>
              <a:rPr lang="en-US" sz="2000" b="1" dirty="0">
                <a:solidFill>
                  <a:srgbClr val="F8F1DF"/>
                </a:solidFill>
                <a:latin typeface="Recoleta SemiBold" pitchFamily="2" charset="77"/>
              </a:rPr>
              <a:t>Ann Coughlan				 Helen </a:t>
            </a:r>
            <a:r>
              <a:rPr lang="en-US" sz="2000" b="1" dirty="0" err="1">
                <a:solidFill>
                  <a:srgbClr val="F8F1DF"/>
                </a:solidFill>
                <a:latin typeface="Recoleta SemiBold" pitchFamily="2" charset="77"/>
              </a:rPr>
              <a:t>Delmonte</a:t>
            </a:r>
            <a:r>
              <a:rPr lang="en-US" sz="2000" b="1" dirty="0">
                <a:solidFill>
                  <a:srgbClr val="F8F1DF"/>
                </a:solidFill>
                <a:latin typeface="Recoleta SemiBold" pitchFamily="2" charset="77"/>
              </a:rPr>
              <a:t>         Tim White</a:t>
            </a:r>
          </a:p>
          <a:p>
            <a:r>
              <a:rPr lang="en-US" sz="1400" dirty="0">
                <a:solidFill>
                  <a:srgbClr val="F8F1DF"/>
                </a:solidFill>
                <a:latin typeface="Recoleta" pitchFamily="2" charset="77"/>
              </a:rPr>
              <a:t>Trustee RN				NZRP	 Consultant  NZROT                      Trustee</a:t>
            </a:r>
            <a:endParaRPr lang="en-US" sz="2000" dirty="0">
              <a:solidFill>
                <a:srgbClr val="F8F1DF"/>
              </a:solidFill>
              <a:latin typeface="Recoleta" pitchFamily="2" charset="77"/>
            </a:endParaRPr>
          </a:p>
          <a:p>
            <a:pPr>
              <a:lnSpc>
                <a:spcPct val="200000"/>
              </a:lnSpc>
            </a:pPr>
            <a:r>
              <a:rPr lang="en-US" sz="1700" dirty="0">
                <a:solidFill>
                  <a:srgbClr val="F8F1DF"/>
                </a:solidFill>
                <a:latin typeface="Recoleta" pitchFamily="2" charset="77"/>
              </a:rPr>
              <a:t>+64 274 497 453				 +64 21 281 6 806                +64 215 44500               </a:t>
            </a:r>
          </a:p>
          <a:p>
            <a:r>
              <a:rPr lang="en-US" sz="1700" dirty="0">
                <a:solidFill>
                  <a:srgbClr val="F8F1DF"/>
                </a:solidFill>
                <a:latin typeface="Recoleta" pitchFamily="2" charset="77"/>
                <a:hlinkClick r:id="rId3">
                  <a:extLst>
                    <a:ext uri="{A12FA001-AC4F-418D-AE19-62706E023703}">
                      <ahyp:hlinkClr xmlns:ahyp="http://schemas.microsoft.com/office/drawing/2018/hyperlinkcolor" val="tx"/>
                    </a:ext>
                  </a:extLst>
                </a:hlinkClick>
              </a:rPr>
              <a:t>ann@inicio.co.nz</a:t>
            </a:r>
            <a:r>
              <a:rPr lang="en-US" sz="1700" dirty="0">
                <a:solidFill>
                  <a:srgbClr val="F8F1DF"/>
                </a:solidFill>
                <a:latin typeface="Recoleta" pitchFamily="2" charset="77"/>
              </a:rPr>
              <a:t>				  </a:t>
            </a:r>
            <a:r>
              <a:rPr lang="en-US" sz="1700" dirty="0">
                <a:solidFill>
                  <a:srgbClr val="F8F1DF"/>
                </a:solidFill>
                <a:latin typeface="Recoleta" pitchFamily="2" charset="77"/>
                <a:hlinkClick r:id="rId4">
                  <a:extLst>
                    <a:ext uri="{A12FA001-AC4F-418D-AE19-62706E023703}">
                      <ahyp:hlinkClr xmlns:ahyp="http://schemas.microsoft.com/office/drawing/2018/hyperlinkcolor" val="tx"/>
                    </a:ext>
                  </a:extLst>
                </a:hlinkClick>
              </a:rPr>
              <a:t>helen@inicio.co.nz</a:t>
            </a:r>
            <a:r>
              <a:rPr lang="en-US" sz="1700" dirty="0">
                <a:solidFill>
                  <a:srgbClr val="F8F1DF"/>
                </a:solidFill>
                <a:latin typeface="Recoleta" pitchFamily="2" charset="77"/>
              </a:rPr>
              <a:t>           </a:t>
            </a:r>
            <a:r>
              <a:rPr lang="en-US" sz="1700" dirty="0" err="1">
                <a:solidFill>
                  <a:srgbClr val="F8F1DF"/>
                </a:solidFill>
                <a:latin typeface="Recoleta" pitchFamily="2" charset="77"/>
              </a:rPr>
              <a:t>tim@inicio.co.nz</a:t>
            </a:r>
            <a:endParaRPr lang="en-US" sz="1700" dirty="0">
              <a:solidFill>
                <a:srgbClr val="F8F1DF"/>
              </a:solidFill>
              <a:latin typeface="Recoleta" pitchFamily="2" charset="77"/>
            </a:endParaRPr>
          </a:p>
        </p:txBody>
      </p:sp>
      <p:sp>
        <p:nvSpPr>
          <p:cNvPr id="10" name="TextBox 9">
            <a:extLst>
              <a:ext uri="{FF2B5EF4-FFF2-40B4-BE49-F238E27FC236}">
                <a16:creationId xmlns:a16="http://schemas.microsoft.com/office/drawing/2014/main" id="{CD5C471F-F6B0-8896-D69B-5D451A803902}"/>
              </a:ext>
            </a:extLst>
          </p:cNvPr>
          <p:cNvSpPr txBox="1"/>
          <p:nvPr/>
        </p:nvSpPr>
        <p:spPr>
          <a:xfrm>
            <a:off x="7821827" y="5991574"/>
            <a:ext cx="3756455" cy="369332"/>
          </a:xfrm>
          <a:prstGeom prst="rect">
            <a:avLst/>
          </a:prstGeom>
          <a:noFill/>
        </p:spPr>
        <p:txBody>
          <a:bodyPr wrap="square">
            <a:spAutoFit/>
          </a:bodyPr>
          <a:lstStyle/>
          <a:p>
            <a:pPr algn="r"/>
            <a:r>
              <a:rPr lang="en-US" sz="1800" b="1" dirty="0" err="1">
                <a:solidFill>
                  <a:srgbClr val="F8F1DF"/>
                </a:solidFill>
                <a:latin typeface="Recoleta SemiBold" pitchFamily="2" charset="77"/>
              </a:rPr>
              <a:t>inicio.co.nz</a:t>
            </a:r>
            <a:endParaRPr lang="en-US" b="1" dirty="0">
              <a:solidFill>
                <a:srgbClr val="F8F1DF"/>
              </a:solidFill>
              <a:latin typeface="Recoleta SemiBold" pitchFamily="2" charset="77"/>
            </a:endParaRPr>
          </a:p>
        </p:txBody>
      </p:sp>
      <p:pic>
        <p:nvPicPr>
          <p:cNvPr id="3" name="Picture 2">
            <a:extLst>
              <a:ext uri="{FF2B5EF4-FFF2-40B4-BE49-F238E27FC236}">
                <a16:creationId xmlns:a16="http://schemas.microsoft.com/office/drawing/2014/main" id="{1E19DCB3-90D9-050C-CCFC-A1132F4A0264}"/>
              </a:ext>
            </a:extLst>
          </p:cNvPr>
          <p:cNvPicPr>
            <a:picLocks noChangeAspect="1"/>
          </p:cNvPicPr>
          <p:nvPr/>
        </p:nvPicPr>
        <p:blipFill rotWithShape="1">
          <a:blip r:embed="rId5"/>
          <a:srcRect t="28725" r="27958"/>
          <a:stretch/>
        </p:blipFill>
        <p:spPr>
          <a:xfrm>
            <a:off x="6639613" y="364339"/>
            <a:ext cx="5570483" cy="5445938"/>
          </a:xfrm>
          <a:prstGeom prst="rect">
            <a:avLst/>
          </a:prstGeom>
        </p:spPr>
      </p:pic>
      <p:pic>
        <p:nvPicPr>
          <p:cNvPr id="4" name="Picture 3">
            <a:extLst>
              <a:ext uri="{FF2B5EF4-FFF2-40B4-BE49-F238E27FC236}">
                <a16:creationId xmlns:a16="http://schemas.microsoft.com/office/drawing/2014/main" id="{6E01E59F-A3B1-6FE5-5197-57D72C3A73E6}"/>
              </a:ext>
            </a:extLst>
          </p:cNvPr>
          <p:cNvPicPr>
            <a:picLocks noChangeAspect="1"/>
          </p:cNvPicPr>
          <p:nvPr/>
        </p:nvPicPr>
        <p:blipFill>
          <a:blip r:embed="rId6"/>
          <a:stretch>
            <a:fillRect/>
          </a:stretch>
        </p:blipFill>
        <p:spPr>
          <a:xfrm>
            <a:off x="576545" y="3343689"/>
            <a:ext cx="3681338" cy="993534"/>
          </a:xfrm>
          <a:prstGeom prst="rect">
            <a:avLst/>
          </a:prstGeom>
        </p:spPr>
      </p:pic>
    </p:spTree>
    <p:extLst>
      <p:ext uri="{BB962C8B-B14F-4D97-AF65-F5344CB8AC3E}">
        <p14:creationId xmlns:p14="http://schemas.microsoft.com/office/powerpoint/2010/main" val="296858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C5FF4C-3198-AFD6-FD64-0D074E2359AA}"/>
              </a:ext>
            </a:extLst>
          </p:cNvPr>
          <p:cNvSpPr txBox="1"/>
          <p:nvPr/>
        </p:nvSpPr>
        <p:spPr>
          <a:xfrm>
            <a:off x="493486" y="448531"/>
            <a:ext cx="7027123" cy="584775"/>
          </a:xfrm>
          <a:prstGeom prst="rect">
            <a:avLst/>
          </a:prstGeom>
          <a:noFill/>
        </p:spPr>
        <p:txBody>
          <a:bodyPr wrap="square" rtlCol="0">
            <a:spAutoFit/>
          </a:bodyPr>
          <a:lstStyle/>
          <a:p>
            <a:r>
              <a:rPr lang="en-US" sz="3200" dirty="0">
                <a:solidFill>
                  <a:srgbClr val="F15A58"/>
                </a:solidFill>
                <a:latin typeface="Recoleta Medium" panose="00000600000000000000" pitchFamily="2" charset="0"/>
              </a:rPr>
              <a:t>WHO WE ARE AND WHAT WE DO</a:t>
            </a:r>
          </a:p>
        </p:txBody>
      </p:sp>
      <p:sp>
        <p:nvSpPr>
          <p:cNvPr id="7" name="TextBox 6">
            <a:extLst>
              <a:ext uri="{FF2B5EF4-FFF2-40B4-BE49-F238E27FC236}">
                <a16:creationId xmlns:a16="http://schemas.microsoft.com/office/drawing/2014/main" id="{C9C25A7F-96F1-56A5-AD34-8F2BF6BBD457}"/>
              </a:ext>
            </a:extLst>
          </p:cNvPr>
          <p:cNvSpPr txBox="1"/>
          <p:nvPr/>
        </p:nvSpPr>
        <p:spPr>
          <a:xfrm>
            <a:off x="754743" y="1168862"/>
            <a:ext cx="5610649" cy="3996094"/>
          </a:xfrm>
          <a:prstGeom prst="rect">
            <a:avLst/>
          </a:prstGeom>
          <a:noFill/>
        </p:spPr>
        <p:txBody>
          <a:bodyPr wrap="square" rtlCol="0">
            <a:spAutoFit/>
          </a:bodyPr>
          <a:lstStyle/>
          <a:p>
            <a:pPr marL="0" indent="0">
              <a:lnSpc>
                <a:spcPct val="107000"/>
              </a:lnSpc>
              <a:spcAft>
                <a:spcPts val="800"/>
              </a:spcAft>
              <a:buNone/>
            </a:pPr>
            <a:r>
              <a:rPr lang="en-NZ" sz="1400" kern="0" dirty="0">
                <a:solidFill>
                  <a:schemeClr val="tx2"/>
                </a:solidFill>
                <a:latin typeface="Recoleta Medium" pitchFamily="2" charset="77"/>
                <a:ea typeface="Calibri" panose="020F0502020204030204" pitchFamily="34" charset="0"/>
                <a:cs typeface="Calibre-Regular"/>
              </a:rPr>
              <a:t>We are a progressive aged care </a:t>
            </a:r>
            <a:r>
              <a:rPr lang="en-NZ" sz="1400" kern="0" dirty="0">
                <a:solidFill>
                  <a:schemeClr val="tx2"/>
                </a:solidFill>
                <a:effectLst/>
                <a:latin typeface="Recoleta Medium" pitchFamily="2" charset="77"/>
                <a:ea typeface="Calibri" panose="020F0502020204030204" pitchFamily="34" charset="0"/>
                <a:cs typeface="Calibre-Regular"/>
              </a:rPr>
              <a:t> advisory and solutions</a:t>
            </a:r>
            <a:r>
              <a:rPr lang="en-NZ" sz="1400" kern="100" dirty="0">
                <a:solidFill>
                  <a:schemeClr val="tx2"/>
                </a:solidFill>
                <a:latin typeface="Recoleta Medium" pitchFamily="2" charset="77"/>
                <a:ea typeface="Calibri" panose="020F0502020204030204" pitchFamily="34" charset="0"/>
                <a:cs typeface="Times New Roman" panose="02020603050405020304" pitchFamily="18" charset="0"/>
              </a:rPr>
              <a:t> </a:t>
            </a:r>
            <a:r>
              <a:rPr lang="en-NZ" sz="1400" kern="0" dirty="0">
                <a:solidFill>
                  <a:schemeClr val="tx2"/>
                </a:solidFill>
                <a:latin typeface="Recoleta Medium" pitchFamily="2" charset="77"/>
                <a:ea typeface="Calibri" panose="020F0502020204030204" pitchFamily="34" charset="0"/>
                <a:cs typeface="Times New Roman" panose="02020603050405020304" pitchFamily="18" charset="0"/>
              </a:rPr>
              <a:t>organisation</a:t>
            </a:r>
            <a:r>
              <a:rPr lang="en-NZ" sz="1400" kern="0" dirty="0">
                <a:solidFill>
                  <a:schemeClr val="tx2"/>
                </a:solidFill>
                <a:latin typeface="Recoleta Medium" pitchFamily="2" charset="77"/>
                <a:ea typeface="Calibri" panose="020F0502020204030204" pitchFamily="34" charset="0"/>
                <a:cs typeface="Calibre-Regular"/>
              </a:rPr>
              <a:t> accelerating the humanisation of NZ’s  elder care industry.</a:t>
            </a:r>
            <a:endParaRPr lang="en-NZ" sz="1400" kern="100" dirty="0">
              <a:solidFill>
                <a:schemeClr val="tx2"/>
              </a:solidFill>
              <a:effectLst/>
              <a:latin typeface="Recoleta Medium" pitchFamily="2" charset="77"/>
              <a:ea typeface="Calibri" panose="020F0502020204030204" pitchFamily="34" charset="0"/>
              <a:cs typeface="Times New Roman" panose="02020603050405020304" pitchFamily="18" charset="0"/>
            </a:endParaRPr>
          </a:p>
          <a:p>
            <a:pPr marL="0" indent="0">
              <a:lnSpc>
                <a:spcPct val="107000"/>
              </a:lnSpc>
              <a:spcAft>
                <a:spcPts val="800"/>
              </a:spcAft>
              <a:buNone/>
            </a:pPr>
            <a:r>
              <a:rPr lang="en-NZ" sz="1400" kern="0" dirty="0">
                <a:solidFill>
                  <a:schemeClr val="tx2"/>
                </a:solidFill>
                <a:effectLst/>
                <a:latin typeface="Recoleta Medium" pitchFamily="2" charset="77"/>
                <a:ea typeface="Calibri" panose="020F0502020204030204" pitchFamily="34" charset="0"/>
                <a:cs typeface="Calibre-Regular"/>
              </a:rPr>
              <a:t>We </a:t>
            </a:r>
            <a:r>
              <a:rPr lang="en-NZ" sz="1400" kern="0" dirty="0">
                <a:solidFill>
                  <a:schemeClr val="tx2"/>
                </a:solidFill>
                <a:latin typeface="Recoleta Medium" pitchFamily="2" charset="77"/>
                <a:ea typeface="Calibri" panose="020F0502020204030204" pitchFamily="34" charset="0"/>
                <a:cs typeface="Calibre-Regular"/>
              </a:rPr>
              <a:t> </a:t>
            </a:r>
            <a:r>
              <a:rPr lang="en-NZ" sz="1400" kern="0" dirty="0">
                <a:solidFill>
                  <a:schemeClr val="tx2"/>
                </a:solidFill>
                <a:effectLst/>
                <a:latin typeface="Recoleta Medium" pitchFamily="2" charset="77"/>
                <a:ea typeface="Calibri" panose="020F0502020204030204" pitchFamily="34" charset="0"/>
                <a:cs typeface="Calibre-Regular"/>
              </a:rPr>
              <a:t>partner </a:t>
            </a:r>
            <a:r>
              <a:rPr lang="en-NZ" sz="1400" kern="0" dirty="0">
                <a:solidFill>
                  <a:schemeClr val="tx2"/>
                </a:solidFill>
                <a:latin typeface="Recoleta Medium" pitchFamily="2" charset="77"/>
                <a:ea typeface="Calibri" panose="020F0502020204030204" pitchFamily="34" charset="0"/>
                <a:cs typeface="Calibre-Regular"/>
              </a:rPr>
              <a:t>and empower</a:t>
            </a:r>
            <a:r>
              <a:rPr lang="en-NZ" sz="1400" kern="0" dirty="0">
                <a:solidFill>
                  <a:schemeClr val="tx2"/>
                </a:solidFill>
                <a:effectLst/>
                <a:latin typeface="Recoleta Medium" pitchFamily="2" charset="77"/>
                <a:ea typeface="Calibri" panose="020F0502020204030204" pitchFamily="34" charset="0"/>
                <a:cs typeface="Calibre-Regular"/>
              </a:rPr>
              <a:t> elder care providers and community entities through strategic guidance, innovative solutions, and tailored support helping them raise the bar  and achieve a new standard of excellence in their services. </a:t>
            </a:r>
            <a:endParaRPr lang="en-NZ" sz="1400" kern="100" dirty="0">
              <a:solidFill>
                <a:schemeClr val="tx2"/>
              </a:solidFill>
              <a:effectLst/>
              <a:latin typeface="Recoleta Medium" pitchFamily="2" charset="77"/>
              <a:ea typeface="Calibri" panose="020F0502020204030204" pitchFamily="34" charset="0"/>
              <a:cs typeface="Times New Roman" panose="02020603050405020304" pitchFamily="18" charset="0"/>
            </a:endParaRPr>
          </a:p>
          <a:p>
            <a:pPr marL="0" indent="0">
              <a:lnSpc>
                <a:spcPct val="107000"/>
              </a:lnSpc>
              <a:spcAft>
                <a:spcPts val="800"/>
              </a:spcAft>
              <a:buNone/>
            </a:pPr>
            <a:r>
              <a:rPr lang="en-NZ" sz="1400" kern="0" dirty="0">
                <a:solidFill>
                  <a:schemeClr val="tx2"/>
                </a:solidFill>
                <a:effectLst/>
                <a:latin typeface="Recoleta Medium" pitchFamily="2" charset="77"/>
                <a:ea typeface="Calibri" panose="020F0502020204030204" pitchFamily="34" charset="0"/>
                <a:cs typeface="Calibre-Regular"/>
              </a:rPr>
              <a:t>We promote a focus not on what elders need from us, but what they can contribute to their communities and celebrate the inherent worth of each individual.</a:t>
            </a:r>
          </a:p>
          <a:p>
            <a:pPr marL="0" indent="0">
              <a:lnSpc>
                <a:spcPct val="107000"/>
              </a:lnSpc>
              <a:spcAft>
                <a:spcPts val="800"/>
              </a:spcAft>
              <a:buNone/>
            </a:pPr>
            <a:r>
              <a:rPr lang="en-NZ" sz="1400" kern="0" dirty="0">
                <a:solidFill>
                  <a:schemeClr val="tx2"/>
                </a:solidFill>
                <a:effectLst/>
                <a:latin typeface="Recoleta Medium" pitchFamily="2" charset="77"/>
                <a:ea typeface="Calibri" panose="020F0502020204030204" pitchFamily="34" charset="0"/>
                <a:cs typeface="Calibre-Regular"/>
              </a:rPr>
              <a:t>Together, we create a future where care is rooted in compassion, dignity, and the celebration of life's journey. </a:t>
            </a:r>
          </a:p>
          <a:p>
            <a:pPr marL="0" indent="0">
              <a:lnSpc>
                <a:spcPct val="107000"/>
              </a:lnSpc>
              <a:spcAft>
                <a:spcPts val="800"/>
              </a:spcAft>
              <a:buNone/>
            </a:pPr>
            <a:endParaRPr lang="en-NZ" sz="1400" kern="0" dirty="0">
              <a:solidFill>
                <a:srgbClr val="F05355"/>
              </a:solidFill>
              <a:effectLst/>
              <a:latin typeface="Recoleta Medium" panose="00000600000000000000" pitchFamily="2" charset="0"/>
              <a:ea typeface="Calibri" panose="020F0502020204030204" pitchFamily="34" charset="0"/>
              <a:cs typeface="Calibre-Semibold"/>
            </a:endParaRPr>
          </a:p>
          <a:p>
            <a:pPr marL="0" indent="0">
              <a:lnSpc>
                <a:spcPct val="107000"/>
              </a:lnSpc>
              <a:spcAft>
                <a:spcPts val="800"/>
              </a:spcAft>
              <a:buNone/>
            </a:pPr>
            <a:endParaRPr lang="en-NZ" sz="1400" kern="0" dirty="0">
              <a:solidFill>
                <a:srgbClr val="F05355"/>
              </a:solidFill>
              <a:latin typeface="Recoleta Medium" panose="00000600000000000000" pitchFamily="2" charset="0"/>
              <a:ea typeface="Calibri" panose="020F0502020204030204" pitchFamily="34" charset="0"/>
              <a:cs typeface="Calibre-Semibold"/>
            </a:endParaRPr>
          </a:p>
          <a:p>
            <a:pPr marL="0" indent="0" algn="ctr">
              <a:lnSpc>
                <a:spcPct val="107000"/>
              </a:lnSpc>
              <a:spcAft>
                <a:spcPts val="800"/>
              </a:spcAft>
              <a:buNone/>
            </a:pPr>
            <a:r>
              <a:rPr lang="en-NZ" b="1" kern="0" dirty="0">
                <a:solidFill>
                  <a:srgbClr val="F05355"/>
                </a:solidFill>
                <a:effectLst/>
                <a:latin typeface="Recoleta Medium" panose="00000600000000000000" pitchFamily="2" charset="0"/>
                <a:ea typeface="Calibri" panose="020F0502020204030204" pitchFamily="34" charset="0"/>
                <a:cs typeface="Calibre-Semibold"/>
              </a:rPr>
              <a:t>We call this; putting humanity first</a:t>
            </a:r>
            <a:endParaRPr lang="en-NZ" b="1" kern="100" dirty="0">
              <a:solidFill>
                <a:srgbClr val="F05355"/>
              </a:solidFill>
              <a:effectLst/>
              <a:latin typeface="Recoleta Medium" panose="00000600000000000000" pitchFamily="2"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95CFBCB-6B35-9F16-DB91-F915159185CA}"/>
              </a:ext>
            </a:extLst>
          </p:cNvPr>
          <p:cNvPicPr>
            <a:picLocks noChangeAspect="1"/>
          </p:cNvPicPr>
          <p:nvPr/>
        </p:nvPicPr>
        <p:blipFill>
          <a:blip r:embed="rId3"/>
          <a:stretch>
            <a:fillRect/>
          </a:stretch>
        </p:blipFill>
        <p:spPr>
          <a:xfrm>
            <a:off x="10521803" y="5978582"/>
            <a:ext cx="1177429" cy="317769"/>
          </a:xfrm>
          <a:prstGeom prst="rect">
            <a:avLst/>
          </a:prstGeom>
        </p:spPr>
      </p:pic>
      <p:pic>
        <p:nvPicPr>
          <p:cNvPr id="2" name="Picture 1">
            <a:extLst>
              <a:ext uri="{FF2B5EF4-FFF2-40B4-BE49-F238E27FC236}">
                <a16:creationId xmlns:a16="http://schemas.microsoft.com/office/drawing/2014/main" id="{E8EE4DDA-CCC4-4A3C-915D-8030761B9016}"/>
              </a:ext>
            </a:extLst>
          </p:cNvPr>
          <p:cNvPicPr>
            <a:picLocks noChangeAspect="1"/>
          </p:cNvPicPr>
          <p:nvPr/>
        </p:nvPicPr>
        <p:blipFill>
          <a:blip r:embed="rId4"/>
          <a:stretch>
            <a:fillRect/>
          </a:stretch>
        </p:blipFill>
        <p:spPr>
          <a:xfrm>
            <a:off x="7520609" y="-14514"/>
            <a:ext cx="4671391" cy="6858000"/>
          </a:xfrm>
          <a:prstGeom prst="rect">
            <a:avLst/>
          </a:prstGeom>
        </p:spPr>
      </p:pic>
    </p:spTree>
    <p:extLst>
      <p:ext uri="{BB962C8B-B14F-4D97-AF65-F5344CB8AC3E}">
        <p14:creationId xmlns:p14="http://schemas.microsoft.com/office/powerpoint/2010/main" val="331132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E9AD0BF-6C62-D9EA-1E80-386175C1A987}"/>
              </a:ext>
            </a:extLst>
          </p:cNvPr>
          <p:cNvPicPr>
            <a:picLocks noChangeAspect="1"/>
          </p:cNvPicPr>
          <p:nvPr/>
        </p:nvPicPr>
        <p:blipFill>
          <a:blip r:embed="rId3"/>
          <a:stretch>
            <a:fillRect/>
          </a:stretch>
        </p:blipFill>
        <p:spPr>
          <a:xfrm>
            <a:off x="10521803" y="5978581"/>
            <a:ext cx="1177431" cy="317770"/>
          </a:xfrm>
          <a:prstGeom prst="rect">
            <a:avLst/>
          </a:prstGeom>
        </p:spPr>
      </p:pic>
      <p:sp>
        <p:nvSpPr>
          <p:cNvPr id="23" name="TextBox 22">
            <a:extLst>
              <a:ext uri="{FF2B5EF4-FFF2-40B4-BE49-F238E27FC236}">
                <a16:creationId xmlns:a16="http://schemas.microsoft.com/office/drawing/2014/main" id="{384F72B0-44F1-7DD3-58E8-F25AC83A1FC8}"/>
              </a:ext>
            </a:extLst>
          </p:cNvPr>
          <p:cNvSpPr txBox="1"/>
          <p:nvPr/>
        </p:nvSpPr>
        <p:spPr>
          <a:xfrm>
            <a:off x="1038466" y="461036"/>
            <a:ext cx="5931246" cy="1077218"/>
          </a:xfrm>
          <a:prstGeom prst="rect">
            <a:avLst/>
          </a:prstGeom>
          <a:noFill/>
        </p:spPr>
        <p:txBody>
          <a:bodyPr wrap="square" rtlCol="0">
            <a:spAutoFit/>
          </a:bodyPr>
          <a:lstStyle/>
          <a:p>
            <a:r>
              <a:rPr lang="en-US" sz="3200" dirty="0">
                <a:solidFill>
                  <a:srgbClr val="F15A58"/>
                </a:solidFill>
                <a:latin typeface="Recoleta Medium" panose="00000600000000000000" pitchFamily="2" charset="0"/>
              </a:rPr>
              <a:t>NZ IS NOT PREPARED FOR OUR AGEING POPULATION</a:t>
            </a:r>
          </a:p>
        </p:txBody>
      </p:sp>
      <p:sp>
        <p:nvSpPr>
          <p:cNvPr id="24" name="TextBox 23">
            <a:extLst>
              <a:ext uri="{FF2B5EF4-FFF2-40B4-BE49-F238E27FC236}">
                <a16:creationId xmlns:a16="http://schemas.microsoft.com/office/drawing/2014/main" id="{5D9BDB54-4F16-2016-2AE6-4129006480C1}"/>
              </a:ext>
            </a:extLst>
          </p:cNvPr>
          <p:cNvSpPr txBox="1"/>
          <p:nvPr/>
        </p:nvSpPr>
        <p:spPr>
          <a:xfrm>
            <a:off x="928914" y="1422400"/>
            <a:ext cx="5398246" cy="3108543"/>
          </a:xfrm>
          <a:prstGeom prst="rect">
            <a:avLst/>
          </a:prstGeom>
          <a:noFill/>
        </p:spPr>
        <p:txBody>
          <a:bodyPr wrap="square" rtlCol="0">
            <a:spAutoFit/>
          </a:bodyPr>
          <a:lstStyle/>
          <a:p>
            <a:pPr marL="0" indent="0">
              <a:buNone/>
            </a:pPr>
            <a:endParaRPr lang="en-US" sz="1400" b="1" dirty="0">
              <a:solidFill>
                <a:schemeClr val="tx2"/>
              </a:solidFill>
              <a:latin typeface="Recoleta Medium" pitchFamily="2" charset="77"/>
            </a:endParaRPr>
          </a:p>
          <a:p>
            <a:pPr marL="342900" indent="-342900">
              <a:buFont typeface="Arial" panose="020B0604020202020204" pitchFamily="34" charset="0"/>
              <a:buChar char="•"/>
            </a:pPr>
            <a:r>
              <a:rPr lang="en-US" sz="1400" b="1" dirty="0">
                <a:solidFill>
                  <a:schemeClr val="tx2"/>
                </a:solidFill>
                <a:latin typeface="Recoleta Medium" pitchFamily="2" charset="77"/>
              </a:rPr>
              <a:t>By 2034 there will be 1.2 million people aged 65+ in NZ – over a fifth of our total population</a:t>
            </a:r>
          </a:p>
          <a:p>
            <a:pPr marL="342900" indent="-342900">
              <a:buFont typeface="Arial" panose="020B0604020202020204" pitchFamily="34" charset="0"/>
              <a:buChar char="•"/>
            </a:pPr>
            <a:endParaRPr lang="en-US" sz="1400" b="1" dirty="0">
              <a:solidFill>
                <a:schemeClr val="tx2"/>
              </a:solidFill>
              <a:latin typeface="Recoleta Medium" pitchFamily="2" charset="77"/>
            </a:endParaRPr>
          </a:p>
          <a:p>
            <a:pPr marL="342900" indent="-342900">
              <a:buFont typeface="Arial" panose="020B0604020202020204" pitchFamily="34" charset="0"/>
              <a:buChar char="•"/>
            </a:pPr>
            <a:r>
              <a:rPr lang="en-US" sz="1400" b="1" dirty="0">
                <a:solidFill>
                  <a:schemeClr val="tx2"/>
                </a:solidFill>
                <a:latin typeface="Recoleta Medium" pitchFamily="2" charset="77"/>
              </a:rPr>
              <a:t>Currently 70k New Zealanders are living with dementia. This is expected to rise to 100k by 2030 and 170k by 2050</a:t>
            </a:r>
          </a:p>
          <a:p>
            <a:pPr marL="342900" indent="-342900">
              <a:buFont typeface="Arial" panose="020B0604020202020204" pitchFamily="34" charset="0"/>
              <a:buChar char="•"/>
            </a:pPr>
            <a:endParaRPr lang="en-US" sz="1400" b="1" kern="0" dirty="0">
              <a:solidFill>
                <a:schemeClr val="tx2"/>
              </a:solidFill>
              <a:effectLst/>
              <a:latin typeface="Recoleta Medium" pitchFamily="2" charset="77"/>
              <a:ea typeface="Calibri" panose="020F0502020204030204" pitchFamily="34" charset="0"/>
              <a:cs typeface="Calibre-Regular"/>
            </a:endParaRPr>
          </a:p>
          <a:p>
            <a:pPr marL="342900" indent="-342900">
              <a:buFont typeface="Arial" panose="020B0604020202020204" pitchFamily="34" charset="0"/>
              <a:buChar char="•"/>
            </a:pPr>
            <a:r>
              <a:rPr lang="en-NZ" sz="1400" b="1" kern="0" dirty="0">
                <a:solidFill>
                  <a:schemeClr val="tx2"/>
                </a:solidFill>
                <a:effectLst/>
                <a:latin typeface="Recoleta Medium" pitchFamily="2" charset="77"/>
                <a:ea typeface="Calibri" panose="020F0502020204030204" pitchFamily="34" charset="0"/>
                <a:cs typeface="Calibre-Regular"/>
              </a:rPr>
              <a:t>We have a shortage of care beds and short term rehab beds in Aotearoa NZ</a:t>
            </a:r>
          </a:p>
          <a:p>
            <a:endParaRPr lang="en-US" sz="1400" b="1" dirty="0">
              <a:solidFill>
                <a:schemeClr val="tx2"/>
              </a:solidFill>
              <a:latin typeface="Recoleta Medium" pitchFamily="2" charset="77"/>
            </a:endParaRPr>
          </a:p>
          <a:p>
            <a:pPr marL="342900" indent="-342900">
              <a:buFont typeface="Arial" panose="020B0604020202020204" pitchFamily="34" charset="0"/>
              <a:buChar char="•"/>
            </a:pPr>
            <a:r>
              <a:rPr lang="en-US" sz="1400" b="1" dirty="0">
                <a:solidFill>
                  <a:schemeClr val="tx2"/>
                </a:solidFill>
                <a:latin typeface="Recoleta Medium" pitchFamily="2" charset="77"/>
              </a:rPr>
              <a:t> Limited specialist dementia level care beds in NZ</a:t>
            </a:r>
          </a:p>
          <a:p>
            <a:endParaRPr lang="en-US" sz="1400" b="1" dirty="0">
              <a:solidFill>
                <a:schemeClr val="tx2"/>
              </a:solidFill>
              <a:latin typeface="Recoleta Medium" pitchFamily="2" charset="77"/>
            </a:endParaRPr>
          </a:p>
          <a:p>
            <a:pPr marL="342900" indent="-342900">
              <a:buFont typeface="Arial" panose="020B0604020202020204" pitchFamily="34" charset="0"/>
              <a:buChar char="•"/>
            </a:pPr>
            <a:r>
              <a:rPr lang="en-US" sz="1400" b="1" dirty="0">
                <a:solidFill>
                  <a:schemeClr val="tx2"/>
                </a:solidFill>
                <a:latin typeface="Recoleta Medium" pitchFamily="2" charset="77"/>
              </a:rPr>
              <a:t>Loneliness is hazardous: 50% of people over 80 report being lonely</a:t>
            </a:r>
          </a:p>
        </p:txBody>
      </p:sp>
      <p:sp>
        <p:nvSpPr>
          <p:cNvPr id="4" name="TextBox 3">
            <a:extLst>
              <a:ext uri="{FF2B5EF4-FFF2-40B4-BE49-F238E27FC236}">
                <a16:creationId xmlns:a16="http://schemas.microsoft.com/office/drawing/2014/main" id="{0C4C0945-8212-B1A9-5DF1-59757913EBDA}"/>
              </a:ext>
            </a:extLst>
          </p:cNvPr>
          <p:cNvSpPr txBox="1"/>
          <p:nvPr/>
        </p:nvSpPr>
        <p:spPr>
          <a:xfrm>
            <a:off x="1202852" y="4827304"/>
            <a:ext cx="5288694" cy="1508105"/>
          </a:xfrm>
          <a:prstGeom prst="rect">
            <a:avLst/>
          </a:prstGeom>
          <a:noFill/>
        </p:spPr>
        <p:txBody>
          <a:bodyPr wrap="square">
            <a:spAutoFit/>
          </a:bodyPr>
          <a:lstStyle/>
          <a:p>
            <a:pPr algn="ctr"/>
            <a:r>
              <a:rPr lang="en-US" sz="1600" dirty="0">
                <a:solidFill>
                  <a:srgbClr val="F15A58"/>
                </a:solidFill>
                <a:latin typeface="Recoleta Medium" panose="00000600000000000000" pitchFamily="2" charset="0"/>
              </a:rPr>
              <a:t>“IT'S BEEN SCARY TO SEE HOW LITTLE SUPPORT AND HELP THERE IS FOR FAMILIES. AT TIMES, WE HAD NOWHERE TO TURN AND NO CARE FACILITY WILLING TO TAKE MY DAD, WE WERE ALONE.” </a:t>
            </a:r>
          </a:p>
          <a:p>
            <a:pPr algn="ctr"/>
            <a:endParaRPr lang="en-US" sz="1600" dirty="0">
              <a:solidFill>
                <a:srgbClr val="F15A58"/>
              </a:solidFill>
              <a:latin typeface="Recoleta Medium" panose="00000600000000000000" pitchFamily="2" charset="0"/>
            </a:endParaRPr>
          </a:p>
          <a:p>
            <a:pPr algn="ctr"/>
            <a:r>
              <a:rPr lang="en-US" sz="1200" dirty="0">
                <a:solidFill>
                  <a:srgbClr val="F15A58"/>
                </a:solidFill>
                <a:latin typeface="Recoleta Medium" panose="00000600000000000000" pitchFamily="2" charset="0"/>
              </a:rPr>
              <a:t>THE PHILLIPS FAMILY.</a:t>
            </a:r>
            <a:endParaRPr lang="en-NZ" sz="1200" b="1" dirty="0">
              <a:solidFill>
                <a:srgbClr val="F15A58"/>
              </a:solidFill>
              <a:effectLst/>
              <a:latin typeface="Recoleta SemiBold" pitchFamily="2" charset="77"/>
            </a:endParaRPr>
          </a:p>
        </p:txBody>
      </p:sp>
      <p:pic>
        <p:nvPicPr>
          <p:cNvPr id="3" name="Picture 2">
            <a:extLst>
              <a:ext uri="{FF2B5EF4-FFF2-40B4-BE49-F238E27FC236}">
                <a16:creationId xmlns:a16="http://schemas.microsoft.com/office/drawing/2014/main" id="{96CB6234-8B84-9843-E99B-151989BC15CC}"/>
              </a:ext>
            </a:extLst>
          </p:cNvPr>
          <p:cNvPicPr>
            <a:picLocks noChangeAspect="1"/>
          </p:cNvPicPr>
          <p:nvPr/>
        </p:nvPicPr>
        <p:blipFill>
          <a:blip r:embed="rId4"/>
          <a:srcRect l="1682" r="1682"/>
          <a:stretch/>
        </p:blipFill>
        <p:spPr>
          <a:xfrm>
            <a:off x="7508307" y="0"/>
            <a:ext cx="4683693" cy="6858000"/>
          </a:xfrm>
          <a:prstGeom prst="rect">
            <a:avLst/>
          </a:prstGeom>
        </p:spPr>
      </p:pic>
    </p:spTree>
    <p:extLst>
      <p:ext uri="{BB962C8B-B14F-4D97-AF65-F5344CB8AC3E}">
        <p14:creationId xmlns:p14="http://schemas.microsoft.com/office/powerpoint/2010/main" val="35845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5A5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7AA6CC-7539-CD5F-342A-BEAE57FD5A0B}"/>
              </a:ext>
            </a:extLst>
          </p:cNvPr>
          <p:cNvPicPr>
            <a:picLocks noChangeAspect="1"/>
          </p:cNvPicPr>
          <p:nvPr/>
        </p:nvPicPr>
        <p:blipFill>
          <a:blip r:embed="rId3"/>
          <a:stretch>
            <a:fillRect/>
          </a:stretch>
        </p:blipFill>
        <p:spPr>
          <a:xfrm>
            <a:off x="10521803" y="5978581"/>
            <a:ext cx="1177431" cy="317770"/>
          </a:xfrm>
          <a:prstGeom prst="rect">
            <a:avLst/>
          </a:prstGeom>
        </p:spPr>
      </p:pic>
      <p:pic>
        <p:nvPicPr>
          <p:cNvPr id="10" name="Picture 9">
            <a:extLst>
              <a:ext uri="{FF2B5EF4-FFF2-40B4-BE49-F238E27FC236}">
                <a16:creationId xmlns:a16="http://schemas.microsoft.com/office/drawing/2014/main" id="{670939D7-68E9-A8AF-D55F-B27E8D43BCD7}"/>
              </a:ext>
            </a:extLst>
          </p:cNvPr>
          <p:cNvPicPr>
            <a:picLocks noChangeAspect="1"/>
          </p:cNvPicPr>
          <p:nvPr/>
        </p:nvPicPr>
        <p:blipFill>
          <a:blip r:embed="rId3"/>
          <a:stretch>
            <a:fillRect/>
          </a:stretch>
        </p:blipFill>
        <p:spPr>
          <a:xfrm>
            <a:off x="10686293" y="6350764"/>
            <a:ext cx="1177431" cy="317770"/>
          </a:xfrm>
          <a:prstGeom prst="rect">
            <a:avLst/>
          </a:prstGeom>
        </p:spPr>
      </p:pic>
      <p:sp>
        <p:nvSpPr>
          <p:cNvPr id="11" name="TextBox 10">
            <a:extLst>
              <a:ext uri="{FF2B5EF4-FFF2-40B4-BE49-F238E27FC236}">
                <a16:creationId xmlns:a16="http://schemas.microsoft.com/office/drawing/2014/main" id="{013EFFA8-4278-030E-AB33-BE5D5519EA1A}"/>
              </a:ext>
            </a:extLst>
          </p:cNvPr>
          <p:cNvSpPr txBox="1"/>
          <p:nvPr/>
        </p:nvSpPr>
        <p:spPr>
          <a:xfrm>
            <a:off x="1024632" y="459340"/>
            <a:ext cx="8519417" cy="584775"/>
          </a:xfrm>
          <a:prstGeom prst="rect">
            <a:avLst/>
          </a:prstGeom>
          <a:noFill/>
        </p:spPr>
        <p:txBody>
          <a:bodyPr wrap="square" rtlCol="0">
            <a:spAutoFit/>
          </a:bodyPr>
          <a:lstStyle/>
          <a:p>
            <a:r>
              <a:rPr lang="en-US" sz="3200" dirty="0">
                <a:solidFill>
                  <a:srgbClr val="F8F1DF"/>
                </a:solidFill>
                <a:latin typeface="Recoleta Medium" panose="00000600000000000000" pitchFamily="2" charset="0"/>
              </a:rPr>
              <a:t> SUPPORTING FAMILIES</a:t>
            </a:r>
          </a:p>
        </p:txBody>
      </p:sp>
      <p:sp>
        <p:nvSpPr>
          <p:cNvPr id="12" name="Rectangle 11">
            <a:extLst>
              <a:ext uri="{FF2B5EF4-FFF2-40B4-BE49-F238E27FC236}">
                <a16:creationId xmlns:a16="http://schemas.microsoft.com/office/drawing/2014/main" id="{80C4D910-64EF-4E06-0C41-CA6190417CFB}"/>
              </a:ext>
            </a:extLst>
          </p:cNvPr>
          <p:cNvSpPr/>
          <p:nvPr/>
        </p:nvSpPr>
        <p:spPr>
          <a:xfrm>
            <a:off x="725715" y="882175"/>
            <a:ext cx="5171652" cy="30366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b="1" dirty="0">
              <a:solidFill>
                <a:srgbClr val="F8F1DF"/>
              </a:solidFill>
              <a:latin typeface="Recoleta Medium" pitchFamily="2" charset="77"/>
            </a:endParaRPr>
          </a:p>
          <a:p>
            <a:pPr marL="285750" indent="-285750">
              <a:buFont typeface="Arial" panose="020B0604020202020204" pitchFamily="34" charset="0"/>
              <a:buChar char="•"/>
            </a:pPr>
            <a:endParaRPr lang="en-US" sz="1400" b="1" dirty="0">
              <a:solidFill>
                <a:srgbClr val="F8F1DF"/>
              </a:solidFill>
              <a:latin typeface="Recoleta Medium" pitchFamily="2" charset="77"/>
            </a:endParaRPr>
          </a:p>
          <a:p>
            <a:r>
              <a:rPr lang="en-US" sz="1600" b="1" dirty="0">
                <a:solidFill>
                  <a:srgbClr val="F8F1DF"/>
                </a:solidFill>
                <a:latin typeface="Recoleta Medium" pitchFamily="2" charset="77"/>
              </a:rPr>
              <a:t>The care and services people want and need is evolving. We need to cater for the needs of today and for the future needs of our elders.</a:t>
            </a:r>
          </a:p>
          <a:p>
            <a:endParaRPr lang="en-US" sz="1400" b="1" dirty="0">
              <a:solidFill>
                <a:srgbClr val="F8F1DF"/>
              </a:solidFill>
              <a:latin typeface="Recoleta Medium" panose="00000600000000000000" pitchFamily="2" charset="0"/>
            </a:endParaRPr>
          </a:p>
          <a:p>
            <a:pPr marL="285750" indent="-285750">
              <a:buFont typeface="Arial" panose="020B0604020202020204" pitchFamily="34" charset="0"/>
              <a:buChar char="•"/>
            </a:pPr>
            <a:r>
              <a:rPr lang="en-US" sz="1400" b="1" dirty="0">
                <a:solidFill>
                  <a:srgbClr val="F8F1DF"/>
                </a:solidFill>
                <a:latin typeface="Recoleta Medium" panose="00000600000000000000" pitchFamily="2" charset="0"/>
              </a:rPr>
              <a:t>We can assist you with navigating the aged residential care industry</a:t>
            </a:r>
          </a:p>
          <a:p>
            <a:endParaRPr lang="en-US" sz="1400" b="1" dirty="0">
              <a:solidFill>
                <a:srgbClr val="F8F1DF"/>
              </a:solidFill>
              <a:latin typeface="Recoleta Medium" panose="00000600000000000000" pitchFamily="2" charset="0"/>
            </a:endParaRPr>
          </a:p>
          <a:p>
            <a:pPr marL="285750" indent="-285750">
              <a:buFont typeface="Arial" panose="020B0604020202020204" pitchFamily="34" charset="0"/>
              <a:buChar char="•"/>
            </a:pPr>
            <a:r>
              <a:rPr lang="en-US" sz="1400" b="1" dirty="0">
                <a:solidFill>
                  <a:srgbClr val="F8F1DF"/>
                </a:solidFill>
                <a:latin typeface="Recoleta Medium" panose="00000600000000000000" pitchFamily="2" charset="0"/>
              </a:rPr>
              <a:t>We provide  education and resources for families  caring for family members living with dementia</a:t>
            </a:r>
          </a:p>
          <a:p>
            <a:pPr marL="285750" indent="-285750">
              <a:buFont typeface="Arial" panose="020B0604020202020204" pitchFamily="34" charset="0"/>
              <a:buChar char="•"/>
            </a:pPr>
            <a:endParaRPr lang="en-US" sz="1400" b="1" dirty="0">
              <a:solidFill>
                <a:srgbClr val="F8F1DF"/>
              </a:solidFill>
              <a:latin typeface="Recoleta Medium" panose="00000600000000000000" pitchFamily="2" charset="0"/>
            </a:endParaRPr>
          </a:p>
          <a:p>
            <a:pPr marL="285750" indent="-285750">
              <a:buFont typeface="Arial" panose="020B0604020202020204" pitchFamily="34" charset="0"/>
              <a:buChar char="•"/>
            </a:pPr>
            <a:r>
              <a:rPr lang="en-US" sz="1400" b="1" dirty="0">
                <a:solidFill>
                  <a:srgbClr val="F8F1DF"/>
                </a:solidFill>
                <a:latin typeface="Recoleta Medium" panose="00000600000000000000" pitchFamily="2" charset="0"/>
              </a:rPr>
              <a:t>We connect families with community support services, and agencies </a:t>
            </a:r>
          </a:p>
        </p:txBody>
      </p:sp>
      <p:pic>
        <p:nvPicPr>
          <p:cNvPr id="13" name="Picture 12">
            <a:extLst>
              <a:ext uri="{FF2B5EF4-FFF2-40B4-BE49-F238E27FC236}">
                <a16:creationId xmlns:a16="http://schemas.microsoft.com/office/drawing/2014/main" id="{8D3B537F-4B52-E58F-EA43-AFB92DEA3456}"/>
              </a:ext>
            </a:extLst>
          </p:cNvPr>
          <p:cNvPicPr>
            <a:picLocks noChangeAspect="1"/>
          </p:cNvPicPr>
          <p:nvPr/>
        </p:nvPicPr>
        <p:blipFill rotWithShape="1">
          <a:blip r:embed="rId4"/>
          <a:srcRect l="2521" t="1199" r="1869" b="1423"/>
          <a:stretch/>
        </p:blipFill>
        <p:spPr>
          <a:xfrm>
            <a:off x="7541231" y="14514"/>
            <a:ext cx="4650769" cy="6875666"/>
          </a:xfrm>
          <a:prstGeom prst="rect">
            <a:avLst/>
          </a:prstGeom>
        </p:spPr>
      </p:pic>
      <p:sp>
        <p:nvSpPr>
          <p:cNvPr id="15" name="TextBox 14">
            <a:extLst>
              <a:ext uri="{FF2B5EF4-FFF2-40B4-BE49-F238E27FC236}">
                <a16:creationId xmlns:a16="http://schemas.microsoft.com/office/drawing/2014/main" id="{09065E3F-14DF-CA72-D12A-2F567A5C65EC}"/>
              </a:ext>
            </a:extLst>
          </p:cNvPr>
          <p:cNvSpPr txBox="1"/>
          <p:nvPr/>
        </p:nvSpPr>
        <p:spPr>
          <a:xfrm>
            <a:off x="1135625" y="4168560"/>
            <a:ext cx="4650769" cy="1938992"/>
          </a:xfrm>
          <a:prstGeom prst="rect">
            <a:avLst/>
          </a:prstGeom>
          <a:noFill/>
        </p:spPr>
        <p:txBody>
          <a:bodyPr wrap="square" anchor="ctr">
            <a:spAutoFit/>
          </a:bodyPr>
          <a:lstStyle/>
          <a:p>
            <a:endParaRPr lang="en-US" sz="1600" b="1" dirty="0">
              <a:solidFill>
                <a:srgbClr val="F8F1DF"/>
              </a:solidFill>
              <a:latin typeface="Recoleta Bold" pitchFamily="2" charset="77"/>
            </a:endParaRPr>
          </a:p>
          <a:p>
            <a:endParaRPr lang="en-US" sz="1600" b="1" dirty="0">
              <a:solidFill>
                <a:srgbClr val="F8F1DF"/>
              </a:solidFill>
              <a:latin typeface="Recoleta Bold" pitchFamily="2" charset="77"/>
            </a:endParaRPr>
          </a:p>
          <a:p>
            <a:r>
              <a:rPr lang="en-US" sz="1600" b="1" dirty="0">
                <a:solidFill>
                  <a:srgbClr val="F8F1DF"/>
                </a:solidFill>
                <a:latin typeface="Recoleta Bold" pitchFamily="2" charset="77"/>
              </a:rPr>
              <a:t>“</a:t>
            </a:r>
            <a:r>
              <a:rPr lang="en-US" sz="1600" b="1" dirty="0">
                <a:solidFill>
                  <a:srgbClr val="F8F1DF"/>
                </a:solidFill>
                <a:latin typeface="Recoleta Bold" pitchFamily="2" charset="77"/>
              </a:rPr>
              <a:t>People with dementia frequently experience being invisible and </a:t>
            </a:r>
            <a:r>
              <a:rPr lang="en-US" sz="1600" b="1" dirty="0" err="1">
                <a:solidFill>
                  <a:srgbClr val="F8F1DF"/>
                </a:solidFill>
                <a:latin typeface="Recoleta Bold" pitchFamily="2" charset="77"/>
              </a:rPr>
              <a:t>dehumanised</a:t>
            </a:r>
            <a:r>
              <a:rPr lang="en-US" sz="1600" b="1" dirty="0">
                <a:solidFill>
                  <a:srgbClr val="F8F1DF"/>
                </a:solidFill>
                <a:latin typeface="Recoleta Bold" pitchFamily="2" charset="77"/>
              </a:rPr>
              <a:t> in health and social care settings – and in society more broadly”.  </a:t>
            </a:r>
          </a:p>
          <a:p>
            <a:endParaRPr lang="en-US" sz="1200" dirty="0">
              <a:solidFill>
                <a:srgbClr val="F8F1DF"/>
              </a:solidFill>
              <a:latin typeface="Recoleta" pitchFamily="2" charset="77"/>
            </a:endParaRPr>
          </a:p>
          <a:p>
            <a:r>
              <a:rPr lang="en-US" sz="1200" dirty="0">
                <a:solidFill>
                  <a:srgbClr val="F8F1DF"/>
                </a:solidFill>
                <a:latin typeface="Recoleta" pitchFamily="2" charset="77"/>
              </a:rPr>
              <a:t>ERIN MCKELLAR  ‘A BOX OF MEMORIES’</a:t>
            </a:r>
          </a:p>
        </p:txBody>
      </p:sp>
    </p:spTree>
    <p:extLst>
      <p:ext uri="{BB962C8B-B14F-4D97-AF65-F5344CB8AC3E}">
        <p14:creationId xmlns:p14="http://schemas.microsoft.com/office/powerpoint/2010/main" val="54295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BBD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7AA6CC-7539-CD5F-342A-BEAE57FD5A0B}"/>
              </a:ext>
            </a:extLst>
          </p:cNvPr>
          <p:cNvPicPr>
            <a:picLocks noChangeAspect="1"/>
          </p:cNvPicPr>
          <p:nvPr/>
        </p:nvPicPr>
        <p:blipFill>
          <a:blip r:embed="rId3"/>
          <a:stretch>
            <a:fillRect/>
          </a:stretch>
        </p:blipFill>
        <p:spPr>
          <a:xfrm>
            <a:off x="10521803" y="5978581"/>
            <a:ext cx="1177431" cy="317770"/>
          </a:xfrm>
          <a:prstGeom prst="rect">
            <a:avLst/>
          </a:prstGeom>
        </p:spPr>
      </p:pic>
      <p:sp>
        <p:nvSpPr>
          <p:cNvPr id="8" name="TextBox 7">
            <a:extLst>
              <a:ext uri="{FF2B5EF4-FFF2-40B4-BE49-F238E27FC236}">
                <a16:creationId xmlns:a16="http://schemas.microsoft.com/office/drawing/2014/main" id="{84FD5A66-4FB6-42BF-0C47-2E5C0FE43850}"/>
              </a:ext>
            </a:extLst>
          </p:cNvPr>
          <p:cNvSpPr txBox="1"/>
          <p:nvPr/>
        </p:nvSpPr>
        <p:spPr>
          <a:xfrm>
            <a:off x="1033869" y="1316549"/>
            <a:ext cx="4665595" cy="369332"/>
          </a:xfrm>
          <a:prstGeom prst="rect">
            <a:avLst/>
          </a:prstGeom>
          <a:noFill/>
        </p:spPr>
        <p:txBody>
          <a:bodyPr wrap="square" rtlCol="0">
            <a:spAutoFit/>
          </a:bodyPr>
          <a:lstStyle/>
          <a:p>
            <a:r>
              <a:rPr lang="en-US" dirty="0">
                <a:solidFill>
                  <a:srgbClr val="F8F1DF"/>
                </a:solidFill>
                <a:latin typeface="Recoleta Medium" panose="00000600000000000000" pitchFamily="2" charset="0"/>
              </a:rPr>
              <a:t>THE PHILLIPS FAMILY</a:t>
            </a:r>
          </a:p>
        </p:txBody>
      </p:sp>
      <p:sp>
        <p:nvSpPr>
          <p:cNvPr id="2" name="TextBox 1">
            <a:extLst>
              <a:ext uri="{FF2B5EF4-FFF2-40B4-BE49-F238E27FC236}">
                <a16:creationId xmlns:a16="http://schemas.microsoft.com/office/drawing/2014/main" id="{B823D055-30CE-EA2A-864B-0BCCA24251AA}"/>
              </a:ext>
            </a:extLst>
          </p:cNvPr>
          <p:cNvSpPr txBox="1"/>
          <p:nvPr/>
        </p:nvSpPr>
        <p:spPr>
          <a:xfrm>
            <a:off x="1033868" y="1766567"/>
            <a:ext cx="7892418" cy="4776116"/>
          </a:xfrm>
          <a:prstGeom prst="rect">
            <a:avLst/>
          </a:prstGeom>
          <a:noFill/>
        </p:spPr>
        <p:txBody>
          <a:bodyPr wrap="square" rtlCol="0">
            <a:spAutoFit/>
          </a:bodyPr>
          <a:lstStyle/>
          <a:p>
            <a:pPr marL="0" indent="0">
              <a:lnSpc>
                <a:spcPct val="107000"/>
              </a:lnSpc>
              <a:spcAft>
                <a:spcPts val="800"/>
              </a:spcAft>
              <a:buNone/>
            </a:pPr>
            <a:r>
              <a:rPr lang="en-NZ" sz="1400" b="1" kern="0" dirty="0">
                <a:solidFill>
                  <a:schemeClr val="tx2"/>
                </a:solidFill>
                <a:effectLst/>
                <a:latin typeface="Recoleta Medium" panose="00000600000000000000" pitchFamily="2" charset="0"/>
                <a:ea typeface="Calibri" panose="020F0502020204030204" pitchFamily="34" charset="0"/>
                <a:cs typeface="Calibre-Regular"/>
              </a:rPr>
              <a:t>My father was </a:t>
            </a:r>
            <a:r>
              <a:rPr lang="en-NZ" sz="1400" b="1" kern="0" dirty="0">
                <a:solidFill>
                  <a:schemeClr val="tx2"/>
                </a:solidFill>
                <a:latin typeface="Recoleta Medium" panose="00000600000000000000" pitchFamily="2" charset="0"/>
                <a:ea typeface="Calibri" panose="020F0502020204030204" pitchFamily="34" charset="0"/>
                <a:cs typeface="Calibre-Regular"/>
              </a:rPr>
              <a:t>diagnosed with dementia towards the end of 2022 at the young age of 68. I am an only child in my late twenties with only the support of my partner and mother. The dementia journey with dad has been hard and often distressing. It’s taken a huge emotional toll on us all. </a:t>
            </a:r>
          </a:p>
          <a:p>
            <a:pPr marL="0" indent="0">
              <a:lnSpc>
                <a:spcPct val="107000"/>
              </a:lnSpc>
              <a:spcAft>
                <a:spcPts val="800"/>
              </a:spcAft>
              <a:buNone/>
            </a:pPr>
            <a:r>
              <a:rPr lang="en-NZ" sz="1400" b="1" kern="0" dirty="0">
                <a:solidFill>
                  <a:schemeClr val="tx2"/>
                </a:solidFill>
                <a:effectLst/>
                <a:latin typeface="Recoleta Medium" panose="00000600000000000000" pitchFamily="2" charset="0"/>
                <a:ea typeface="Calibri" panose="020F0502020204030204" pitchFamily="34" charset="0"/>
                <a:cs typeface="Calibre-Regular"/>
              </a:rPr>
              <a:t>The hardest part has been the lack of support and guidance. We were lost on finding the right care and who to go to get help and a diagnosis. We had no idea how to care for my dad as he declined, </a:t>
            </a:r>
            <a:r>
              <a:rPr lang="en-NZ" sz="1400" b="1" kern="0" dirty="0">
                <a:solidFill>
                  <a:schemeClr val="tx2"/>
                </a:solidFill>
                <a:latin typeface="Recoleta Medium" panose="00000600000000000000" pitchFamily="2" charset="0"/>
                <a:ea typeface="Calibri" panose="020F0502020204030204" pitchFamily="34" charset="0"/>
                <a:cs typeface="Calibre-Regular"/>
              </a:rPr>
              <a:t>and we didn’t </a:t>
            </a:r>
            <a:r>
              <a:rPr lang="en-NZ" sz="1400" b="1" kern="0" dirty="0">
                <a:solidFill>
                  <a:schemeClr val="tx2"/>
                </a:solidFill>
                <a:effectLst/>
                <a:latin typeface="Recoleta Medium" panose="00000600000000000000" pitchFamily="2" charset="0"/>
                <a:ea typeface="Calibri" panose="020F0502020204030204" pitchFamily="34" charset="0"/>
                <a:cs typeface="Calibre-Regular"/>
              </a:rPr>
              <a:t>understand the disease ourselves. It was scary to see how little support and help there is for families. At times, we had nowhere to turn to and no care facility willing to help us, we were alone. </a:t>
            </a:r>
          </a:p>
          <a:p>
            <a:pPr marL="0" indent="0">
              <a:lnSpc>
                <a:spcPct val="107000"/>
              </a:lnSpc>
              <a:spcAft>
                <a:spcPts val="800"/>
              </a:spcAft>
              <a:buNone/>
            </a:pPr>
            <a:r>
              <a:rPr lang="en-NZ" sz="1400" b="1" kern="0" dirty="0">
                <a:solidFill>
                  <a:schemeClr val="tx2"/>
                </a:solidFill>
                <a:latin typeface="Recoleta Medium" panose="00000600000000000000" pitchFamily="2" charset="0"/>
                <a:ea typeface="Calibri" panose="020F0502020204030204" pitchFamily="34" charset="0"/>
                <a:cs typeface="Calibre-Regular"/>
              </a:rPr>
              <a:t>We reached out to Fiona from Inicio and that is when our journey became a little easier. The team at Inicio have been there for us since we reached out. Connecting via phone calls and emails, guiding us on the right care and expectations and answering all and any questions we have. We are still on our dementia journey with Dad but having Inicio there for support when needed has been invaluable. </a:t>
            </a:r>
            <a:r>
              <a:rPr lang="en-NZ" sz="1400" b="1" kern="0" dirty="0">
                <a:solidFill>
                  <a:schemeClr val="tx2"/>
                </a:solidFill>
                <a:effectLst/>
                <a:latin typeface="Recoleta Medium" panose="00000600000000000000" pitchFamily="2" charset="0"/>
                <a:ea typeface="Calibri" panose="020F0502020204030204" pitchFamily="34" charset="0"/>
                <a:cs typeface="Calibre-Regular"/>
              </a:rPr>
              <a:t>We are forever thankful and couldn’t have navigated this journey without them.  </a:t>
            </a:r>
          </a:p>
          <a:p>
            <a:pPr marL="0" indent="0">
              <a:lnSpc>
                <a:spcPct val="107000"/>
              </a:lnSpc>
              <a:spcAft>
                <a:spcPts val="800"/>
              </a:spcAft>
              <a:buNone/>
            </a:pPr>
            <a:r>
              <a:rPr lang="en-NZ" sz="1400" b="1" kern="0" dirty="0">
                <a:solidFill>
                  <a:schemeClr val="tx2"/>
                </a:solidFill>
                <a:effectLst/>
                <a:latin typeface="Recoleta Medium" panose="00000600000000000000" pitchFamily="2" charset="0"/>
                <a:ea typeface="Calibri" panose="020F0502020204030204" pitchFamily="34" charset="0"/>
                <a:cs typeface="Calibre-Regular"/>
              </a:rPr>
              <a:t>No one has understood how best to care for my Dad until we found them</a:t>
            </a:r>
            <a:r>
              <a:rPr lang="en-NZ" sz="1400" b="1" kern="0" dirty="0">
                <a:solidFill>
                  <a:schemeClr val="tx2"/>
                </a:solidFill>
                <a:latin typeface="Recoleta Medium" panose="00000600000000000000" pitchFamily="2" charset="0"/>
                <a:ea typeface="Calibri" panose="020F0502020204030204" pitchFamily="34" charset="0"/>
                <a:cs typeface="Calibre-Regular"/>
              </a:rPr>
              <a:t>. </a:t>
            </a:r>
            <a:r>
              <a:rPr lang="en-NZ" sz="1400" b="1" kern="0" dirty="0">
                <a:solidFill>
                  <a:schemeClr val="tx2"/>
                </a:solidFill>
                <a:effectLst/>
                <a:latin typeface="Recoleta Medium" panose="00000600000000000000" pitchFamily="2" charset="0"/>
                <a:ea typeface="Calibri" panose="020F0502020204030204" pitchFamily="34" charset="0"/>
                <a:cs typeface="Calibre-Regular"/>
              </a:rPr>
              <a:t>I trust them completely and recommend them to anyone who has a loved one with a dementia diagnosis. We hope with the work they are doing they can open a facility of their own one day. </a:t>
            </a:r>
            <a:r>
              <a:rPr lang="en-NZ" sz="1400" b="1" kern="0" dirty="0">
                <a:solidFill>
                  <a:schemeClr val="tx2"/>
                </a:solidFill>
                <a:latin typeface="Recoleta Medium" panose="00000600000000000000" pitchFamily="2" charset="0"/>
                <a:ea typeface="Calibri" panose="020F0502020204030204" pitchFamily="34" charset="0"/>
                <a:cs typeface="Calibre-Regular"/>
              </a:rPr>
              <a:t> There is no one you could trust more in New Zealand to help care for your parent or loved one.</a:t>
            </a:r>
            <a:endParaRPr lang="en-NZ" sz="1400" b="1" kern="0" dirty="0">
              <a:solidFill>
                <a:schemeClr val="tx2"/>
              </a:solidFill>
              <a:effectLst/>
              <a:latin typeface="Recoleta Medium" panose="00000600000000000000" pitchFamily="2" charset="0"/>
              <a:ea typeface="Calibri" panose="020F0502020204030204" pitchFamily="34" charset="0"/>
              <a:cs typeface="Calibre-Regular"/>
            </a:endParaRPr>
          </a:p>
        </p:txBody>
      </p:sp>
      <p:sp>
        <p:nvSpPr>
          <p:cNvPr id="7" name="TextBox 6">
            <a:extLst>
              <a:ext uri="{FF2B5EF4-FFF2-40B4-BE49-F238E27FC236}">
                <a16:creationId xmlns:a16="http://schemas.microsoft.com/office/drawing/2014/main" id="{952EB9D0-0252-6886-4A71-00872547BF87}"/>
              </a:ext>
            </a:extLst>
          </p:cNvPr>
          <p:cNvSpPr txBox="1"/>
          <p:nvPr/>
        </p:nvSpPr>
        <p:spPr>
          <a:xfrm>
            <a:off x="1033869" y="459340"/>
            <a:ext cx="7658310" cy="584775"/>
          </a:xfrm>
          <a:prstGeom prst="rect">
            <a:avLst/>
          </a:prstGeom>
          <a:noFill/>
        </p:spPr>
        <p:txBody>
          <a:bodyPr wrap="square" rtlCol="0">
            <a:spAutoFit/>
          </a:bodyPr>
          <a:lstStyle/>
          <a:p>
            <a:r>
              <a:rPr lang="en-US" sz="3200" dirty="0">
                <a:solidFill>
                  <a:srgbClr val="F8F1DF"/>
                </a:solidFill>
                <a:latin typeface="Recoleta Medium" panose="00000600000000000000" pitchFamily="2" charset="0"/>
              </a:rPr>
              <a:t>FAMILY STORY</a:t>
            </a:r>
          </a:p>
        </p:txBody>
      </p:sp>
    </p:spTree>
    <p:extLst>
      <p:ext uri="{BB962C8B-B14F-4D97-AF65-F5344CB8AC3E}">
        <p14:creationId xmlns:p14="http://schemas.microsoft.com/office/powerpoint/2010/main" val="290393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5A5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9CC5A-8D35-EFCB-BA89-CE1AF7969936}"/>
              </a:ext>
            </a:extLst>
          </p:cNvPr>
          <p:cNvPicPr>
            <a:picLocks noChangeAspect="1"/>
          </p:cNvPicPr>
          <p:nvPr/>
        </p:nvPicPr>
        <p:blipFill>
          <a:blip r:embed="rId3"/>
          <a:stretch>
            <a:fillRect/>
          </a:stretch>
        </p:blipFill>
        <p:spPr>
          <a:xfrm>
            <a:off x="10521803" y="5978581"/>
            <a:ext cx="1177431" cy="317770"/>
          </a:xfrm>
          <a:prstGeom prst="rect">
            <a:avLst/>
          </a:prstGeom>
        </p:spPr>
      </p:pic>
      <p:sp>
        <p:nvSpPr>
          <p:cNvPr id="3" name="TextBox 2">
            <a:extLst>
              <a:ext uri="{FF2B5EF4-FFF2-40B4-BE49-F238E27FC236}">
                <a16:creationId xmlns:a16="http://schemas.microsoft.com/office/drawing/2014/main" id="{00875896-7E5E-B1E6-CDCE-C52B9491415D}"/>
              </a:ext>
            </a:extLst>
          </p:cNvPr>
          <p:cNvSpPr txBox="1"/>
          <p:nvPr/>
        </p:nvSpPr>
        <p:spPr>
          <a:xfrm>
            <a:off x="371475" y="1178301"/>
            <a:ext cx="6339744" cy="5693866"/>
          </a:xfrm>
          <a:prstGeom prst="rect">
            <a:avLst/>
          </a:prstGeom>
          <a:noFill/>
        </p:spPr>
        <p:txBody>
          <a:bodyPr wrap="square" rtlCol="0">
            <a:spAutoFit/>
          </a:bodyPr>
          <a:lstStyle/>
          <a:p>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Strategic guidance, innovative solutions, and tailored support		</a:t>
            </a: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Facility management and operational support	</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Compliance and regulation</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Professional supervision</a:t>
            </a:r>
          </a:p>
          <a:p>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Cultural transformation with a focus on person-directed real home living</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Empowered staff and sustainable change</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Creating a compassionate and caring  safety culture</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Dementia advocates and community education</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Allied Health Services</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pPr marL="342900" indent="-342900">
              <a:buFont typeface="Arial" panose="020B0604020202020204" pitchFamily="34" charset="0"/>
              <a:buChar char="•"/>
            </a:pPr>
            <a:r>
              <a:rPr lang="en-US" sz="1400" dirty="0">
                <a:solidFill>
                  <a:srgbClr val="F8F1DF"/>
                </a:solidFill>
                <a:latin typeface="Recoleta Medium" panose="00000600000000000000" pitchFamily="2" charset="0"/>
              </a:rPr>
              <a:t>Physiotherapy   and Occupational Therapy                                                     </a:t>
            </a:r>
          </a:p>
          <a:p>
            <a:pPr marL="342900" indent="-342900">
              <a:buFont typeface="Arial" panose="020B0604020202020204" pitchFamily="34" charset="0"/>
              <a:buChar char="•"/>
            </a:pPr>
            <a:endParaRPr lang="en-US" sz="1400" dirty="0">
              <a:solidFill>
                <a:srgbClr val="F8F1DF"/>
              </a:solidFill>
              <a:latin typeface="Recoleta Medium" panose="00000600000000000000" pitchFamily="2" charset="0"/>
            </a:endParaRPr>
          </a:p>
          <a:p>
            <a:endParaRPr lang="en-US" sz="1400" dirty="0">
              <a:solidFill>
                <a:srgbClr val="F8F1DF"/>
              </a:solidFill>
              <a:latin typeface="Recoleta Medium" panose="00000600000000000000" pitchFamily="2" charset="0"/>
            </a:endParaRPr>
          </a:p>
          <a:p>
            <a:endParaRPr lang="en-US" sz="1400" dirty="0">
              <a:solidFill>
                <a:srgbClr val="F8F1DF"/>
              </a:solidFill>
              <a:latin typeface="Recoleta Medium" panose="00000600000000000000" pitchFamily="2" charset="0"/>
            </a:endParaRPr>
          </a:p>
          <a:p>
            <a:endParaRPr lang="en-US" sz="1400" dirty="0">
              <a:solidFill>
                <a:srgbClr val="F8F1DF"/>
              </a:solidFill>
              <a:latin typeface="Recoleta SemiBold" pitchFamily="2" charset="77"/>
            </a:endParaRPr>
          </a:p>
          <a:p>
            <a:endParaRPr lang="en-US" sz="1400" dirty="0">
              <a:solidFill>
                <a:srgbClr val="F8F1DF"/>
              </a:solidFill>
              <a:latin typeface="Recoleta SemiBold" pitchFamily="2" charset="77"/>
            </a:endParaRPr>
          </a:p>
        </p:txBody>
      </p:sp>
      <p:sp>
        <p:nvSpPr>
          <p:cNvPr id="5" name="TextBox 4">
            <a:extLst>
              <a:ext uri="{FF2B5EF4-FFF2-40B4-BE49-F238E27FC236}">
                <a16:creationId xmlns:a16="http://schemas.microsoft.com/office/drawing/2014/main" id="{2F80F7E1-724F-35C6-CB31-4DA946A335FE}"/>
              </a:ext>
            </a:extLst>
          </p:cNvPr>
          <p:cNvSpPr txBox="1"/>
          <p:nvPr/>
        </p:nvSpPr>
        <p:spPr>
          <a:xfrm>
            <a:off x="371475" y="440867"/>
            <a:ext cx="11001375" cy="584775"/>
          </a:xfrm>
          <a:prstGeom prst="rect">
            <a:avLst/>
          </a:prstGeom>
          <a:noFill/>
        </p:spPr>
        <p:txBody>
          <a:bodyPr wrap="square" rtlCol="0">
            <a:spAutoFit/>
          </a:bodyPr>
          <a:lstStyle/>
          <a:p>
            <a:r>
              <a:rPr lang="en-US" sz="3200" dirty="0">
                <a:solidFill>
                  <a:srgbClr val="F8F1DF"/>
                </a:solidFill>
                <a:latin typeface="Recoleta Medium" panose="00000600000000000000" pitchFamily="2" charset="0"/>
              </a:rPr>
              <a:t>Our Service</a:t>
            </a:r>
          </a:p>
        </p:txBody>
      </p:sp>
      <p:pic>
        <p:nvPicPr>
          <p:cNvPr id="8" name="Picture 7">
            <a:extLst>
              <a:ext uri="{FF2B5EF4-FFF2-40B4-BE49-F238E27FC236}">
                <a16:creationId xmlns:a16="http://schemas.microsoft.com/office/drawing/2014/main" id="{5A3D9BEE-9116-F42B-65B4-2CA902B6E36E}"/>
              </a:ext>
            </a:extLst>
          </p:cNvPr>
          <p:cNvPicPr>
            <a:picLocks noChangeAspect="1"/>
          </p:cNvPicPr>
          <p:nvPr/>
        </p:nvPicPr>
        <p:blipFill>
          <a:blip r:embed="rId4"/>
          <a:srcRect l="2217" r="2217"/>
          <a:stretch/>
        </p:blipFill>
        <p:spPr>
          <a:xfrm>
            <a:off x="7552435" y="-11517"/>
            <a:ext cx="4639565" cy="6869517"/>
          </a:xfrm>
          <a:prstGeom prst="rect">
            <a:avLst/>
          </a:prstGeom>
        </p:spPr>
      </p:pic>
    </p:spTree>
    <p:extLst>
      <p:ext uri="{BB962C8B-B14F-4D97-AF65-F5344CB8AC3E}">
        <p14:creationId xmlns:p14="http://schemas.microsoft.com/office/powerpoint/2010/main" val="349191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5A5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7AA6CC-7539-CD5F-342A-BEAE57FD5A0B}"/>
              </a:ext>
            </a:extLst>
          </p:cNvPr>
          <p:cNvPicPr>
            <a:picLocks noChangeAspect="1"/>
          </p:cNvPicPr>
          <p:nvPr/>
        </p:nvPicPr>
        <p:blipFill>
          <a:blip r:embed="rId2"/>
          <a:stretch>
            <a:fillRect/>
          </a:stretch>
        </p:blipFill>
        <p:spPr>
          <a:xfrm>
            <a:off x="10521803" y="5978581"/>
            <a:ext cx="1177431" cy="317770"/>
          </a:xfrm>
          <a:prstGeom prst="rect">
            <a:avLst/>
          </a:prstGeom>
        </p:spPr>
      </p:pic>
      <p:sp>
        <p:nvSpPr>
          <p:cNvPr id="7" name="TextBox 6">
            <a:extLst>
              <a:ext uri="{FF2B5EF4-FFF2-40B4-BE49-F238E27FC236}">
                <a16:creationId xmlns:a16="http://schemas.microsoft.com/office/drawing/2014/main" id="{952EB9D0-0252-6886-4A71-00872547BF87}"/>
              </a:ext>
            </a:extLst>
          </p:cNvPr>
          <p:cNvSpPr txBox="1"/>
          <p:nvPr/>
        </p:nvSpPr>
        <p:spPr>
          <a:xfrm>
            <a:off x="817401" y="431631"/>
            <a:ext cx="9704402" cy="584775"/>
          </a:xfrm>
          <a:prstGeom prst="rect">
            <a:avLst/>
          </a:prstGeom>
          <a:noFill/>
        </p:spPr>
        <p:txBody>
          <a:bodyPr wrap="square" rtlCol="0">
            <a:spAutoFit/>
          </a:bodyPr>
          <a:lstStyle/>
          <a:p>
            <a:r>
              <a:rPr lang="en-US" sz="3200">
                <a:solidFill>
                  <a:srgbClr val="F8F1DF"/>
                </a:solidFill>
                <a:latin typeface="Recoleta Medium" panose="00000600000000000000" pitchFamily="2" charset="0"/>
              </a:rPr>
              <a:t>BUSINESS TESTIMONIAL  </a:t>
            </a:r>
            <a:endParaRPr lang="en-US" sz="3200" dirty="0">
              <a:solidFill>
                <a:srgbClr val="F8F1DF"/>
              </a:solidFill>
              <a:latin typeface="Recoleta Medium" panose="00000600000000000000" pitchFamily="2" charset="0"/>
            </a:endParaRPr>
          </a:p>
        </p:txBody>
      </p:sp>
      <p:sp>
        <p:nvSpPr>
          <p:cNvPr id="10" name="TextBox 9">
            <a:extLst>
              <a:ext uri="{FF2B5EF4-FFF2-40B4-BE49-F238E27FC236}">
                <a16:creationId xmlns:a16="http://schemas.microsoft.com/office/drawing/2014/main" id="{11839DBB-DBEA-6579-AE10-2B8F309551B0}"/>
              </a:ext>
            </a:extLst>
          </p:cNvPr>
          <p:cNvSpPr txBox="1"/>
          <p:nvPr/>
        </p:nvSpPr>
        <p:spPr>
          <a:xfrm>
            <a:off x="817401" y="1016406"/>
            <a:ext cx="5278599" cy="338554"/>
          </a:xfrm>
          <a:prstGeom prst="rect">
            <a:avLst/>
          </a:prstGeom>
          <a:noFill/>
        </p:spPr>
        <p:txBody>
          <a:bodyPr wrap="square" rtlCol="0">
            <a:spAutoFit/>
          </a:bodyPr>
          <a:lstStyle>
            <a:defPPr>
              <a:defRPr lang="en-US"/>
            </a:defPPr>
            <a:lvl1pPr>
              <a:defRPr>
                <a:solidFill>
                  <a:srgbClr val="F8F1DF"/>
                </a:solidFill>
                <a:latin typeface="Recoleta Medium" panose="00000600000000000000" pitchFamily="2" charset="0"/>
              </a:defRPr>
            </a:lvl1pPr>
          </a:lstStyle>
          <a:p>
            <a:r>
              <a:rPr lang="en-US" sz="1600" dirty="0"/>
              <a:t>CMA </a:t>
            </a:r>
            <a:r>
              <a:rPr lang="en-US" sz="1600" dirty="0">
                <a:latin typeface="Recoleta Light" panose="00000400000000000000" pitchFamily="2" charset="0"/>
              </a:rPr>
              <a:t>Companionship and Morning Activities for Seniors</a:t>
            </a:r>
          </a:p>
        </p:txBody>
      </p:sp>
      <p:sp>
        <p:nvSpPr>
          <p:cNvPr id="11" name="TextBox 10">
            <a:extLst>
              <a:ext uri="{FF2B5EF4-FFF2-40B4-BE49-F238E27FC236}">
                <a16:creationId xmlns:a16="http://schemas.microsoft.com/office/drawing/2014/main" id="{120CCE44-F805-8DC4-15AD-B0D82789FCA9}"/>
              </a:ext>
            </a:extLst>
          </p:cNvPr>
          <p:cNvSpPr txBox="1"/>
          <p:nvPr/>
        </p:nvSpPr>
        <p:spPr>
          <a:xfrm>
            <a:off x="817401" y="1601182"/>
            <a:ext cx="5278600" cy="5570243"/>
          </a:xfrm>
          <a:prstGeom prst="rect">
            <a:avLst/>
          </a:prstGeom>
          <a:noFill/>
        </p:spPr>
        <p:txBody>
          <a:bodyPr wrap="square" rtlCol="0">
            <a:spAutoFit/>
          </a:bodyPr>
          <a:lstStyle>
            <a:defPPr>
              <a:defRPr lang="en-US"/>
            </a:defPPr>
            <a:lvl1pPr indent="0">
              <a:lnSpc>
                <a:spcPct val="107000"/>
              </a:lnSpc>
              <a:spcAft>
                <a:spcPts val="800"/>
              </a:spcAft>
              <a:buNone/>
              <a:defRPr sz="1200" kern="0">
                <a:solidFill>
                  <a:srgbClr val="F8F1DF"/>
                </a:solidFill>
                <a:effectLst/>
                <a:latin typeface="Recoleta" panose="00000500000000000000" pitchFamily="2" charset="0"/>
                <a:ea typeface="Calibri" panose="020F0502020204030204" pitchFamily="34" charset="0"/>
                <a:cs typeface="Calibre-Regular"/>
              </a:defRPr>
            </a:lvl1pPr>
          </a:lstStyle>
          <a:p>
            <a:pPr algn="just"/>
            <a:r>
              <a:rPr lang="en-US" sz="1400" b="1" i="0" u="none" strike="noStrike" baseline="0" dirty="0">
                <a:latin typeface="Recoleta Medium" panose="00000600000000000000" pitchFamily="2" charset="0"/>
              </a:rPr>
              <a:t> It is my pleasure to write a letter of endorsement for Inicio Healthcare Charitable Trust. </a:t>
            </a:r>
          </a:p>
          <a:p>
            <a:pPr algn="just"/>
            <a:r>
              <a:rPr lang="en-US" sz="1400" b="1" i="0" u="none" strike="noStrike" baseline="0" dirty="0">
                <a:latin typeface="Recoleta Medium" panose="00000600000000000000" pitchFamily="2" charset="0"/>
              </a:rPr>
              <a:t>North Shore </a:t>
            </a:r>
            <a:r>
              <a:rPr lang="en-US" sz="1400" b="1" i="0" u="none" strike="noStrike" baseline="0" dirty="0" err="1">
                <a:latin typeface="Recoleta Medium" panose="00000600000000000000" pitchFamily="2" charset="0"/>
              </a:rPr>
              <a:t>Centres</a:t>
            </a:r>
            <a:r>
              <a:rPr lang="en-US" sz="1400" b="1" i="0" u="none" strike="noStrike" baseline="0" dirty="0">
                <a:latin typeface="Recoleta Medium" panose="00000600000000000000" pitchFamily="2" charset="0"/>
              </a:rPr>
              <a:t> of Mutual Aid (CMA) worked closely with Inicio on our Age in Place Community Assessment for Auckland North in 2023. The Inicio team members involved were Ann Coughlan, Helen </a:t>
            </a:r>
            <a:r>
              <a:rPr lang="en-US" sz="1400" b="1" i="0" u="none" strike="noStrike" baseline="0" dirty="0" err="1">
                <a:latin typeface="Recoleta Medium" panose="00000600000000000000" pitchFamily="2" charset="0"/>
              </a:rPr>
              <a:t>Delmonte</a:t>
            </a:r>
            <a:r>
              <a:rPr lang="en-US" sz="1400" b="1" i="0" u="none" strike="noStrike" baseline="0" dirty="0">
                <a:latin typeface="Recoleta Medium" panose="00000600000000000000" pitchFamily="2" charset="0"/>
              </a:rPr>
              <a:t> and Fiona Tanis. </a:t>
            </a:r>
          </a:p>
          <a:p>
            <a:pPr algn="just"/>
            <a:r>
              <a:rPr lang="en-US" sz="1400" b="1" i="0" u="none" strike="noStrike" baseline="0" dirty="0">
                <a:latin typeface="Recoleta Medium" panose="00000600000000000000" pitchFamily="2" charset="0"/>
              </a:rPr>
              <a:t>We found the team from Inicio to be  very professional and knowledgeable about the aged care industry and sector in New Zealand. The assessment had fixed funding and timeframe parameters and Inicio managed very well within these constraints. </a:t>
            </a:r>
          </a:p>
          <a:p>
            <a:pPr algn="just"/>
            <a:r>
              <a:rPr lang="en-US" sz="1400" b="1" i="0" u="none" strike="noStrike" baseline="0" dirty="0">
                <a:latin typeface="Recoleta Medium" panose="00000600000000000000" pitchFamily="2" charset="0"/>
              </a:rPr>
              <a:t>The assessment involved a multimethod approach to gain relevant information for the project. The initial work revolved around targeted literature and information scan in NZ and online search and phone interviews with day </a:t>
            </a:r>
            <a:r>
              <a:rPr lang="en-US" sz="1400" b="1" i="0" u="none" strike="noStrike" baseline="0" dirty="0" err="1">
                <a:latin typeface="Recoleta Medium" panose="00000600000000000000" pitchFamily="2" charset="0"/>
              </a:rPr>
              <a:t>centres</a:t>
            </a:r>
            <a:r>
              <a:rPr lang="en-US" sz="1400" b="1" i="0" u="none" strike="noStrike" baseline="0" dirty="0">
                <a:latin typeface="Recoleta Medium" panose="00000600000000000000" pitchFamily="2" charset="0"/>
              </a:rPr>
              <a:t> in the region. Inicio were very thorough in this work. The assessment also included </a:t>
            </a:r>
            <a:r>
              <a:rPr lang="en-US" sz="1400" b="1" i="0" u="none" strike="noStrike" baseline="0" dirty="0" err="1">
                <a:latin typeface="Recoleta Medium" panose="00000600000000000000" pitchFamily="2" charset="0"/>
              </a:rPr>
              <a:t>organising</a:t>
            </a:r>
            <a:r>
              <a:rPr lang="en-US" sz="1400" b="1" i="0" u="none" strike="noStrike" baseline="0" dirty="0">
                <a:latin typeface="Recoleta Medium" panose="00000600000000000000" pitchFamily="2" charset="0"/>
              </a:rPr>
              <a:t> and facilitating community forums held in multiple locations in Auckland North. The Inicio team ran these sessions very professionally and managed to allow the many participants to have their say very effectively. </a:t>
            </a:r>
          </a:p>
          <a:p>
            <a:pPr algn="just"/>
            <a:endParaRPr lang="en-US" sz="1400" b="1" i="0" u="none" strike="noStrike" baseline="0" dirty="0">
              <a:latin typeface="Recoleta Medium" panose="00000600000000000000" pitchFamily="2" charset="0"/>
            </a:endParaRPr>
          </a:p>
        </p:txBody>
      </p:sp>
      <p:sp>
        <p:nvSpPr>
          <p:cNvPr id="13" name="TextBox 12">
            <a:extLst>
              <a:ext uri="{FF2B5EF4-FFF2-40B4-BE49-F238E27FC236}">
                <a16:creationId xmlns:a16="http://schemas.microsoft.com/office/drawing/2014/main" id="{DD5414DE-EA47-20F8-6A13-4592E8A8F7BC}"/>
              </a:ext>
            </a:extLst>
          </p:cNvPr>
          <p:cNvSpPr txBox="1"/>
          <p:nvPr/>
        </p:nvSpPr>
        <p:spPr>
          <a:xfrm>
            <a:off x="6420634" y="1354959"/>
            <a:ext cx="5278599" cy="4315092"/>
          </a:xfrm>
          <a:prstGeom prst="rect">
            <a:avLst/>
          </a:prstGeom>
          <a:noFill/>
        </p:spPr>
        <p:txBody>
          <a:bodyPr wrap="square" rtlCol="0">
            <a:spAutoFit/>
          </a:bodyPr>
          <a:lstStyle>
            <a:defPPr>
              <a:defRPr lang="en-US"/>
            </a:defPPr>
            <a:lvl1pPr indent="0">
              <a:lnSpc>
                <a:spcPct val="107000"/>
              </a:lnSpc>
              <a:spcAft>
                <a:spcPts val="800"/>
              </a:spcAft>
              <a:buNone/>
              <a:defRPr sz="1200" b="0" i="0" u="none" strike="noStrike" kern="0" baseline="0">
                <a:solidFill>
                  <a:srgbClr val="000000"/>
                </a:solidFill>
                <a:effectLst/>
                <a:latin typeface="Recoleta Medium" panose="00000600000000000000" pitchFamily="2" charset="0"/>
                <a:ea typeface="Calibri" panose="020F0502020204030204" pitchFamily="34" charset="0"/>
                <a:cs typeface="Calibre-Regular"/>
              </a:defRPr>
            </a:lvl1pPr>
          </a:lstStyle>
          <a:p>
            <a:pPr algn="just"/>
            <a:r>
              <a:rPr lang="en-US" sz="1400" b="1" i="0" u="none" strike="noStrike" baseline="0" dirty="0">
                <a:solidFill>
                  <a:srgbClr val="F8F1DF"/>
                </a:solidFill>
                <a:latin typeface="Recoleta Medium" panose="00000600000000000000" pitchFamily="2" charset="0"/>
              </a:rPr>
              <a:t>CMA management worked closely with </a:t>
            </a:r>
            <a:r>
              <a:rPr lang="en-US" sz="1400" b="1" i="0" u="none" strike="noStrike" baseline="0" dirty="0" err="1">
                <a:solidFill>
                  <a:srgbClr val="F8F1DF"/>
                </a:solidFill>
                <a:latin typeface="Recoleta Medium" panose="00000600000000000000" pitchFamily="2" charset="0"/>
              </a:rPr>
              <a:t>Inicio</a:t>
            </a:r>
            <a:r>
              <a:rPr lang="en-US" sz="1400" b="1" i="0" u="none" strike="noStrike" baseline="0" dirty="0">
                <a:solidFill>
                  <a:srgbClr val="F8F1DF"/>
                </a:solidFill>
                <a:latin typeface="Recoleta Medium" panose="00000600000000000000" pitchFamily="2" charset="0"/>
              </a:rPr>
              <a:t> on the project and found the various stages and interactions to be of the highest quality and professional standard. </a:t>
            </a:r>
          </a:p>
          <a:p>
            <a:pPr algn="just"/>
            <a:r>
              <a:rPr lang="en-US" sz="1400" b="1" dirty="0">
                <a:solidFill>
                  <a:srgbClr val="F8F1DF"/>
                </a:solidFill>
              </a:rPr>
              <a:t>The report produced as the deliverable from the Community Assessment project was very detailed and informative with clear information presentation, options and recommendations. CMA used this report to create our latest Strategic Plan and we are now actively moving ahead with the recommendations from the assessment. It has been instrumental in helping us plan our next steps as an </a:t>
            </a:r>
            <a:r>
              <a:rPr lang="en-US" sz="1400" b="1" dirty="0" err="1">
                <a:solidFill>
                  <a:srgbClr val="F8F1DF"/>
                </a:solidFill>
              </a:rPr>
              <a:t>organisation</a:t>
            </a:r>
            <a:r>
              <a:rPr lang="en-US" sz="1400" b="1" dirty="0">
                <a:solidFill>
                  <a:srgbClr val="F8F1DF"/>
                </a:solidFill>
              </a:rPr>
              <a:t> and we are very grateful to Inicio for their work on this project. </a:t>
            </a:r>
          </a:p>
          <a:p>
            <a:pPr algn="just"/>
            <a:r>
              <a:rPr lang="en-US" sz="1400" b="1" dirty="0">
                <a:solidFill>
                  <a:srgbClr val="F8F1DF"/>
                </a:solidFill>
              </a:rPr>
              <a:t>I would unreservedly recommend Inicio for their work with CMA. If you require any additional information or have any questions please do not hesitate to contact me </a:t>
            </a:r>
            <a:endParaRPr lang="en-NZ" sz="1400" b="1" i="0" u="none" strike="noStrike" baseline="0" dirty="0">
              <a:solidFill>
                <a:srgbClr val="F8F1DF"/>
              </a:solidFill>
              <a:latin typeface="Calibri" panose="020F0502020204030204" pitchFamily="34" charset="0"/>
            </a:endParaRPr>
          </a:p>
          <a:p>
            <a:r>
              <a:rPr lang="en-NZ" sz="1400" b="1" i="0" u="none" strike="noStrike" baseline="0" dirty="0">
                <a:solidFill>
                  <a:srgbClr val="F8F1DF"/>
                </a:solidFill>
              </a:rPr>
              <a:t> Robyn Walker </a:t>
            </a:r>
            <a:br>
              <a:rPr lang="en-NZ" sz="1400" b="1" i="0" u="none" strike="noStrike" baseline="0" dirty="0">
                <a:solidFill>
                  <a:srgbClr val="F8F1DF"/>
                </a:solidFill>
              </a:rPr>
            </a:br>
            <a:r>
              <a:rPr lang="en-NZ" sz="1400" b="1" i="0" u="none" strike="noStrike" baseline="0" dirty="0">
                <a:solidFill>
                  <a:srgbClr val="F8F1DF"/>
                </a:solidFill>
              </a:rPr>
              <a:t>General Manager </a:t>
            </a:r>
            <a:r>
              <a:rPr lang="en-US" sz="1400" b="1" i="0" u="none" strike="noStrike" baseline="0" dirty="0">
                <a:solidFill>
                  <a:srgbClr val="F8F1DF"/>
                </a:solidFill>
              </a:rPr>
              <a:t>CMA </a:t>
            </a:r>
            <a:endParaRPr lang="en-NZ" sz="1400" b="1" dirty="0">
              <a:solidFill>
                <a:srgbClr val="F8F1DF"/>
              </a:solidFill>
            </a:endParaRPr>
          </a:p>
        </p:txBody>
      </p:sp>
    </p:spTree>
    <p:extLst>
      <p:ext uri="{BB962C8B-B14F-4D97-AF65-F5344CB8AC3E}">
        <p14:creationId xmlns:p14="http://schemas.microsoft.com/office/powerpoint/2010/main" val="410773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C5FF4C-3198-AFD6-FD64-0D074E2359AA}"/>
              </a:ext>
            </a:extLst>
          </p:cNvPr>
          <p:cNvSpPr txBox="1"/>
          <p:nvPr/>
        </p:nvSpPr>
        <p:spPr>
          <a:xfrm>
            <a:off x="885370" y="448531"/>
            <a:ext cx="6635239" cy="584775"/>
          </a:xfrm>
          <a:prstGeom prst="rect">
            <a:avLst/>
          </a:prstGeom>
          <a:noFill/>
        </p:spPr>
        <p:txBody>
          <a:bodyPr wrap="square" rtlCol="0">
            <a:spAutoFit/>
          </a:bodyPr>
          <a:lstStyle/>
          <a:p>
            <a:r>
              <a:rPr lang="en-US" sz="3200" dirty="0">
                <a:solidFill>
                  <a:srgbClr val="F15A58"/>
                </a:solidFill>
                <a:latin typeface="Recoleta Medium" panose="00000600000000000000" pitchFamily="2" charset="0"/>
              </a:rPr>
              <a:t>OUR VISION</a:t>
            </a:r>
          </a:p>
        </p:txBody>
      </p:sp>
      <p:sp>
        <p:nvSpPr>
          <p:cNvPr id="7" name="TextBox 6">
            <a:extLst>
              <a:ext uri="{FF2B5EF4-FFF2-40B4-BE49-F238E27FC236}">
                <a16:creationId xmlns:a16="http://schemas.microsoft.com/office/drawing/2014/main" id="{C9C25A7F-96F1-56A5-AD34-8F2BF6BBD457}"/>
              </a:ext>
            </a:extLst>
          </p:cNvPr>
          <p:cNvSpPr txBox="1"/>
          <p:nvPr/>
        </p:nvSpPr>
        <p:spPr>
          <a:xfrm>
            <a:off x="885370" y="1320800"/>
            <a:ext cx="5480021" cy="3638240"/>
          </a:xfrm>
          <a:prstGeom prst="rect">
            <a:avLst/>
          </a:prstGeom>
          <a:noFill/>
        </p:spPr>
        <p:txBody>
          <a:bodyPr wrap="square" rtlCol="0">
            <a:spAutoFit/>
          </a:bodyPr>
          <a:lstStyle/>
          <a:p>
            <a:pPr marL="0" indent="0">
              <a:lnSpc>
                <a:spcPct val="107000"/>
              </a:lnSpc>
              <a:spcAft>
                <a:spcPts val="800"/>
              </a:spcAft>
              <a:buNone/>
            </a:pPr>
            <a:r>
              <a:rPr lang="en-NZ" sz="1400" kern="0" dirty="0">
                <a:solidFill>
                  <a:srgbClr val="499167"/>
                </a:solidFill>
                <a:effectLst/>
                <a:latin typeface="Recoleta Medium" pitchFamily="2" charset="77"/>
                <a:ea typeface="Calibri" panose="020F0502020204030204" pitchFamily="34" charset="0"/>
                <a:cs typeface="Calibre-Regular"/>
              </a:rPr>
              <a:t>By providing guidance, expertise, and a roadmap for change, we can play a vital role in helping organisations &amp; people shift towards a more humanised approach to elder care, fostering a culture where dignity, compassion, and individuality thrive.</a:t>
            </a:r>
          </a:p>
          <a:p>
            <a:pPr marL="0" indent="0">
              <a:lnSpc>
                <a:spcPct val="107000"/>
              </a:lnSpc>
              <a:spcAft>
                <a:spcPts val="800"/>
              </a:spcAft>
              <a:buNone/>
            </a:pPr>
            <a:endParaRPr lang="en-NZ" sz="1400" kern="0" dirty="0">
              <a:solidFill>
                <a:srgbClr val="499167"/>
              </a:solidFill>
              <a:latin typeface="Recoleta Medium" pitchFamily="2" charset="77"/>
              <a:ea typeface="Calibri" panose="020F0502020204030204" pitchFamily="34" charset="0"/>
              <a:cs typeface="Calibre-Regular"/>
            </a:endParaRPr>
          </a:p>
          <a:p>
            <a:pPr marL="0" indent="0">
              <a:lnSpc>
                <a:spcPct val="107000"/>
              </a:lnSpc>
              <a:spcAft>
                <a:spcPts val="800"/>
              </a:spcAft>
              <a:buNone/>
            </a:pPr>
            <a:r>
              <a:rPr lang="en-NZ" sz="1400" kern="0" dirty="0">
                <a:solidFill>
                  <a:srgbClr val="499167"/>
                </a:solidFill>
                <a:effectLst/>
                <a:latin typeface="Recoleta Medium" pitchFamily="2" charset="77"/>
                <a:ea typeface="Calibri" panose="020F0502020204030204" pitchFamily="34" charset="0"/>
                <a:cs typeface="Calibre-Regular"/>
              </a:rPr>
              <a:t>We envision a world where this becomes the common approach, setting the benchmark for excellence in care.</a:t>
            </a:r>
          </a:p>
          <a:p>
            <a:pPr marL="0" indent="0">
              <a:lnSpc>
                <a:spcPct val="107000"/>
              </a:lnSpc>
              <a:spcAft>
                <a:spcPts val="800"/>
              </a:spcAft>
              <a:buNone/>
            </a:pPr>
            <a:endParaRPr lang="en-NZ" sz="1400" kern="0" dirty="0">
              <a:solidFill>
                <a:srgbClr val="499167"/>
              </a:solidFill>
              <a:latin typeface="Recoleta Medium" pitchFamily="2" charset="77"/>
              <a:ea typeface="Calibri" panose="020F0502020204030204" pitchFamily="34" charset="0"/>
              <a:cs typeface="Calibre-Regular"/>
            </a:endParaRPr>
          </a:p>
          <a:p>
            <a:pPr marL="0" indent="0">
              <a:lnSpc>
                <a:spcPct val="107000"/>
              </a:lnSpc>
              <a:spcAft>
                <a:spcPts val="800"/>
              </a:spcAft>
              <a:buNone/>
            </a:pPr>
            <a:endParaRPr lang="en-NZ" sz="1400" kern="0" dirty="0">
              <a:solidFill>
                <a:srgbClr val="499167"/>
              </a:solidFill>
              <a:effectLst/>
              <a:latin typeface="Recoleta Medium" pitchFamily="2" charset="77"/>
              <a:ea typeface="Calibri" panose="020F0502020204030204" pitchFamily="34" charset="0"/>
              <a:cs typeface="Calibre-Regular"/>
            </a:endParaRPr>
          </a:p>
          <a:p>
            <a:pPr marL="0" indent="0">
              <a:lnSpc>
                <a:spcPct val="107000"/>
              </a:lnSpc>
              <a:spcAft>
                <a:spcPts val="800"/>
              </a:spcAft>
              <a:buNone/>
            </a:pPr>
            <a:endParaRPr lang="en-NZ" sz="1400" kern="0" dirty="0">
              <a:solidFill>
                <a:srgbClr val="499167"/>
              </a:solidFill>
              <a:effectLst/>
              <a:latin typeface="Recoleta Medium" pitchFamily="2" charset="77"/>
              <a:ea typeface="Calibri" panose="020F0502020204030204" pitchFamily="34" charset="0"/>
              <a:cs typeface="Calibre-Regular"/>
            </a:endParaRPr>
          </a:p>
          <a:p>
            <a:pPr marL="0" indent="0" algn="ctr">
              <a:lnSpc>
                <a:spcPct val="107000"/>
              </a:lnSpc>
              <a:spcAft>
                <a:spcPts val="800"/>
              </a:spcAft>
              <a:buNone/>
            </a:pPr>
            <a:r>
              <a:rPr lang="en-NZ" sz="1600" kern="0" dirty="0">
                <a:solidFill>
                  <a:srgbClr val="499167"/>
                </a:solidFill>
                <a:effectLst/>
                <a:latin typeface="Recoleta Medium" pitchFamily="2" charset="77"/>
                <a:ea typeface="Calibri" panose="020F0502020204030204" pitchFamily="34" charset="0"/>
                <a:cs typeface="Calibre-Regular"/>
              </a:rPr>
              <a:t>OUR ELDERS DESERVE A PATH TO A FULFILLED LIFE, </a:t>
            </a:r>
          </a:p>
          <a:p>
            <a:pPr marL="0" indent="0" algn="ctr">
              <a:lnSpc>
                <a:spcPct val="107000"/>
              </a:lnSpc>
              <a:spcAft>
                <a:spcPts val="800"/>
              </a:spcAft>
              <a:buNone/>
            </a:pPr>
            <a:r>
              <a:rPr lang="en-NZ" sz="1600" kern="0" dirty="0">
                <a:solidFill>
                  <a:srgbClr val="499167"/>
                </a:solidFill>
                <a:effectLst/>
                <a:latin typeface="Recoleta Medium" pitchFamily="2" charset="77"/>
                <a:ea typeface="Calibri" panose="020F0502020204030204" pitchFamily="34" charset="0"/>
                <a:cs typeface="Calibre-Regular"/>
              </a:rPr>
              <a:t>NOT JUST END OF LIFE.</a:t>
            </a:r>
          </a:p>
        </p:txBody>
      </p:sp>
      <p:pic>
        <p:nvPicPr>
          <p:cNvPr id="8" name="Picture 7">
            <a:extLst>
              <a:ext uri="{FF2B5EF4-FFF2-40B4-BE49-F238E27FC236}">
                <a16:creationId xmlns:a16="http://schemas.microsoft.com/office/drawing/2014/main" id="{B95CFBCB-6B35-9F16-DB91-F915159185CA}"/>
              </a:ext>
            </a:extLst>
          </p:cNvPr>
          <p:cNvPicPr>
            <a:picLocks noChangeAspect="1"/>
          </p:cNvPicPr>
          <p:nvPr/>
        </p:nvPicPr>
        <p:blipFill>
          <a:blip r:embed="rId2"/>
          <a:stretch>
            <a:fillRect/>
          </a:stretch>
        </p:blipFill>
        <p:spPr>
          <a:xfrm>
            <a:off x="10521803" y="5978582"/>
            <a:ext cx="1177429" cy="317769"/>
          </a:xfrm>
          <a:prstGeom prst="rect">
            <a:avLst/>
          </a:prstGeom>
        </p:spPr>
      </p:pic>
      <p:pic>
        <p:nvPicPr>
          <p:cNvPr id="3" name="Picture 2">
            <a:extLst>
              <a:ext uri="{FF2B5EF4-FFF2-40B4-BE49-F238E27FC236}">
                <a16:creationId xmlns:a16="http://schemas.microsoft.com/office/drawing/2014/main" id="{181558C5-AE4E-FC76-26B4-8C1A1D23135B}"/>
              </a:ext>
            </a:extLst>
          </p:cNvPr>
          <p:cNvPicPr>
            <a:picLocks noChangeAspect="1"/>
          </p:cNvPicPr>
          <p:nvPr/>
        </p:nvPicPr>
        <p:blipFill>
          <a:blip r:embed="rId3"/>
          <a:stretch>
            <a:fillRect/>
          </a:stretch>
        </p:blipFill>
        <p:spPr>
          <a:xfrm>
            <a:off x="7558713" y="71119"/>
            <a:ext cx="4633287" cy="6858000"/>
          </a:xfrm>
          <a:prstGeom prst="rect">
            <a:avLst/>
          </a:prstGeom>
        </p:spPr>
      </p:pic>
    </p:spTree>
    <p:extLst>
      <p:ext uri="{BB962C8B-B14F-4D97-AF65-F5344CB8AC3E}">
        <p14:creationId xmlns:p14="http://schemas.microsoft.com/office/powerpoint/2010/main" val="25899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C5FF4C-3198-AFD6-FD64-0D074E2359AA}"/>
              </a:ext>
            </a:extLst>
          </p:cNvPr>
          <p:cNvSpPr txBox="1"/>
          <p:nvPr/>
        </p:nvSpPr>
        <p:spPr>
          <a:xfrm>
            <a:off x="1008598" y="434017"/>
            <a:ext cx="10888876" cy="584775"/>
          </a:xfrm>
          <a:prstGeom prst="rect">
            <a:avLst/>
          </a:prstGeom>
          <a:noFill/>
        </p:spPr>
        <p:txBody>
          <a:bodyPr wrap="square" rtlCol="0">
            <a:spAutoFit/>
          </a:bodyPr>
          <a:lstStyle/>
          <a:p>
            <a:r>
              <a:rPr lang="en-US" sz="3200" dirty="0">
                <a:solidFill>
                  <a:srgbClr val="F15A58"/>
                </a:solidFill>
                <a:latin typeface="Recoleta Medium" panose="00000600000000000000" pitchFamily="2" charset="0"/>
              </a:rPr>
              <a:t>INICIO: WHERE WE ARE &amp; AND NEXT STEPS</a:t>
            </a:r>
          </a:p>
        </p:txBody>
      </p:sp>
      <p:sp>
        <p:nvSpPr>
          <p:cNvPr id="7" name="TextBox 6">
            <a:extLst>
              <a:ext uri="{FF2B5EF4-FFF2-40B4-BE49-F238E27FC236}">
                <a16:creationId xmlns:a16="http://schemas.microsoft.com/office/drawing/2014/main" id="{C9C25A7F-96F1-56A5-AD34-8F2BF6BBD457}"/>
              </a:ext>
            </a:extLst>
          </p:cNvPr>
          <p:cNvSpPr txBox="1"/>
          <p:nvPr/>
        </p:nvSpPr>
        <p:spPr>
          <a:xfrm>
            <a:off x="1008598" y="1629885"/>
            <a:ext cx="4714108" cy="4264437"/>
          </a:xfrm>
          <a:prstGeom prst="rect">
            <a:avLst/>
          </a:prstGeom>
          <a:noFill/>
        </p:spPr>
        <p:txBody>
          <a:bodyPr wrap="square" rtlCol="0">
            <a:spAutoFit/>
          </a:bodyPr>
          <a:lstStyle/>
          <a:p>
            <a:pPr>
              <a:lnSpc>
                <a:spcPct val="107000"/>
              </a:lnSpc>
              <a:spcAft>
                <a:spcPts val="800"/>
              </a:spcAft>
            </a:pPr>
            <a:r>
              <a:rPr lang="en-US" sz="1400" kern="0" dirty="0">
                <a:solidFill>
                  <a:srgbClr val="499167"/>
                </a:solidFill>
                <a:effectLst/>
                <a:latin typeface="Recoleta Medium" pitchFamily="2" charset="77"/>
                <a:ea typeface="Calibri" panose="020F0502020204030204" pitchFamily="34" charset="0"/>
                <a:cs typeface="Calibre-Regular"/>
              </a:rPr>
              <a:t>Working with  </a:t>
            </a:r>
            <a:r>
              <a:rPr lang="en-US" sz="1400" kern="0" dirty="0">
                <a:solidFill>
                  <a:srgbClr val="499167"/>
                </a:solidFill>
                <a:latin typeface="Recoleta Medium" pitchFamily="2" charset="77"/>
                <a:ea typeface="Calibri" panose="020F0502020204030204" pitchFamily="34" charset="0"/>
                <a:cs typeface="Calibre-Regular"/>
              </a:rPr>
              <a:t>health industry </a:t>
            </a:r>
            <a:r>
              <a:rPr lang="en-US" sz="1400" kern="0" dirty="0" err="1">
                <a:solidFill>
                  <a:srgbClr val="499167"/>
                </a:solidFill>
                <a:latin typeface="Recoleta Medium" pitchFamily="2" charset="77"/>
                <a:ea typeface="Calibri" panose="020F0502020204030204" pitchFamily="34" charset="0"/>
                <a:cs typeface="Calibre-Regular"/>
              </a:rPr>
              <a:t>organisations</a:t>
            </a:r>
            <a:r>
              <a:rPr lang="en-US" sz="1400" kern="0" dirty="0">
                <a:solidFill>
                  <a:srgbClr val="499167"/>
                </a:solidFill>
                <a:latin typeface="Recoleta Medium" pitchFamily="2" charset="77"/>
                <a:ea typeface="Calibri" panose="020F0502020204030204" pitchFamily="34" charset="0"/>
                <a:cs typeface="Calibre-Regular"/>
              </a:rPr>
              <a:t>.</a:t>
            </a:r>
            <a:r>
              <a:rPr lang="en-US" sz="1400" kern="0" dirty="0">
                <a:solidFill>
                  <a:srgbClr val="499167"/>
                </a:solidFill>
                <a:effectLst/>
                <a:latin typeface="Recoleta Medium" pitchFamily="2" charset="77"/>
                <a:ea typeface="Calibri" panose="020F0502020204030204" pitchFamily="34" charset="0"/>
                <a:cs typeface="Calibre-Regular"/>
              </a:rPr>
              <a:t> </a:t>
            </a:r>
          </a:p>
          <a:p>
            <a:pPr marL="0" indent="0">
              <a:lnSpc>
                <a:spcPct val="107000"/>
              </a:lnSpc>
              <a:spcAft>
                <a:spcPts val="800"/>
              </a:spcAft>
              <a:buNone/>
            </a:pPr>
            <a:r>
              <a:rPr lang="en-US" sz="1400" kern="0" dirty="0">
                <a:solidFill>
                  <a:srgbClr val="499167"/>
                </a:solidFill>
                <a:latin typeface="Recoleta Medium" pitchFamily="2" charset="77"/>
                <a:ea typeface="Calibri" panose="020F0502020204030204" pitchFamily="34" charset="0"/>
                <a:cs typeface="Calibre-Regular"/>
              </a:rPr>
              <a:t>Creating a Culture Change Coalition for Aotearoa NZ.</a:t>
            </a:r>
            <a:endParaRPr lang="en-US" sz="1400" kern="0" dirty="0">
              <a:solidFill>
                <a:srgbClr val="499167"/>
              </a:solidFill>
              <a:effectLst/>
              <a:latin typeface="Recoleta Medium" pitchFamily="2" charset="77"/>
              <a:ea typeface="Calibri" panose="020F0502020204030204" pitchFamily="34" charset="0"/>
              <a:cs typeface="Calibre-Regular"/>
            </a:endParaRPr>
          </a:p>
          <a:p>
            <a:pPr marL="0" indent="0">
              <a:lnSpc>
                <a:spcPct val="107000"/>
              </a:lnSpc>
              <a:spcAft>
                <a:spcPts val="800"/>
              </a:spcAft>
              <a:buNone/>
            </a:pPr>
            <a:r>
              <a:rPr lang="en-US" sz="1400" kern="0" dirty="0">
                <a:solidFill>
                  <a:srgbClr val="499167"/>
                </a:solidFill>
                <a:latin typeface="Recoleta Medium" pitchFamily="2" charset="77"/>
                <a:ea typeface="Calibri" panose="020F0502020204030204" pitchFamily="34" charset="0"/>
                <a:cs typeface="Calibre-Regular"/>
              </a:rPr>
              <a:t>Engage with innovative healthcare partnerships  who see the inherent worth of our elders and have a desire to invest in non-institutional eldercare environments that empower the people working and living there.</a:t>
            </a:r>
            <a:r>
              <a:rPr lang="en-US" sz="1400" kern="0" dirty="0">
                <a:solidFill>
                  <a:srgbClr val="499167"/>
                </a:solidFill>
                <a:effectLst/>
                <a:latin typeface="Recoleta Medium" pitchFamily="2" charset="77"/>
                <a:ea typeface="Calibri" panose="020F0502020204030204" pitchFamily="34" charset="0"/>
                <a:cs typeface="Calibre-Regular"/>
              </a:rPr>
              <a:t> </a:t>
            </a:r>
          </a:p>
          <a:p>
            <a:pPr>
              <a:lnSpc>
                <a:spcPct val="107000"/>
              </a:lnSpc>
              <a:spcAft>
                <a:spcPts val="800"/>
              </a:spcAft>
            </a:pPr>
            <a:r>
              <a:rPr lang="en-US" sz="1400" kern="0" dirty="0">
                <a:solidFill>
                  <a:srgbClr val="499167"/>
                </a:solidFill>
                <a:latin typeface="Recoleta Medium" pitchFamily="2" charset="77"/>
                <a:ea typeface="Calibri" panose="020F0502020204030204" pitchFamily="34" charset="0"/>
                <a:cs typeface="Calibre-Regular"/>
              </a:rPr>
              <a:t>We</a:t>
            </a:r>
            <a:r>
              <a:rPr lang="en-US" sz="1400" kern="0" dirty="0">
                <a:solidFill>
                  <a:srgbClr val="499167"/>
                </a:solidFill>
                <a:effectLst/>
                <a:latin typeface="Recoleta Medium" pitchFamily="2" charset="77"/>
                <a:ea typeface="Calibri" panose="020F0502020204030204" pitchFamily="34" charset="0"/>
                <a:cs typeface="Calibre-Regular"/>
              </a:rPr>
              <a:t> are bringing </a:t>
            </a:r>
            <a:r>
              <a:rPr lang="en-US" sz="1400" kern="0" dirty="0">
                <a:solidFill>
                  <a:srgbClr val="499167"/>
                </a:solidFill>
                <a:latin typeface="Recoleta Medium" pitchFamily="2" charset="77"/>
                <a:ea typeface="Calibri" panose="020F0502020204030204" pitchFamily="34" charset="0"/>
                <a:cs typeface="Calibre-Regular"/>
              </a:rPr>
              <a:t>a wonderful international musical to Auckland – ‘A Box of Memories’</a:t>
            </a:r>
            <a:r>
              <a:rPr lang="en-US" sz="1400" kern="0" dirty="0">
                <a:solidFill>
                  <a:srgbClr val="499167"/>
                </a:solidFill>
                <a:effectLst/>
                <a:latin typeface="Recoleta Medium" pitchFamily="2" charset="77"/>
                <a:ea typeface="Calibri" panose="020F0502020204030204" pitchFamily="34" charset="0"/>
                <a:cs typeface="Calibre-Regular"/>
              </a:rPr>
              <a:t> </a:t>
            </a:r>
            <a:r>
              <a:rPr lang="en-US" sz="1400" kern="0" dirty="0">
                <a:solidFill>
                  <a:srgbClr val="499167"/>
                </a:solidFill>
                <a:latin typeface="Recoleta Medium" pitchFamily="2" charset="77"/>
                <a:ea typeface="Calibri" panose="020F0502020204030204" pitchFamily="34" charset="0"/>
                <a:cs typeface="Calibre-Regular"/>
              </a:rPr>
              <a:t>to enhance</a:t>
            </a:r>
            <a:r>
              <a:rPr lang="en-US" sz="1400" kern="0" dirty="0">
                <a:solidFill>
                  <a:srgbClr val="499167"/>
                </a:solidFill>
                <a:effectLst/>
                <a:latin typeface="Recoleta Medium" pitchFamily="2" charset="77"/>
                <a:ea typeface="Calibri" panose="020F0502020204030204" pitchFamily="34" charset="0"/>
                <a:cs typeface="Calibre-Regular"/>
              </a:rPr>
              <a:t> exposure about dementia and launch our </a:t>
            </a:r>
            <a:r>
              <a:rPr lang="en-US" sz="1400" kern="0" dirty="0" err="1">
                <a:solidFill>
                  <a:srgbClr val="499167"/>
                </a:solidFill>
                <a:effectLst/>
                <a:latin typeface="Recoleta Medium" pitchFamily="2" charset="77"/>
                <a:ea typeface="Calibri" panose="020F0502020204030204" pitchFamily="34" charset="0"/>
                <a:cs typeface="Calibre-Regular"/>
              </a:rPr>
              <a:t>organisation</a:t>
            </a:r>
            <a:r>
              <a:rPr lang="en-US" sz="1400" kern="0" dirty="0">
                <a:solidFill>
                  <a:srgbClr val="499167"/>
                </a:solidFill>
                <a:effectLst/>
                <a:latin typeface="Recoleta Medium" pitchFamily="2" charset="77"/>
                <a:ea typeface="Calibri" panose="020F0502020204030204" pitchFamily="34" charset="0"/>
                <a:cs typeface="Calibre-Regular"/>
              </a:rPr>
              <a:t> to Aotearoa NZ.</a:t>
            </a:r>
          </a:p>
          <a:p>
            <a:pPr>
              <a:lnSpc>
                <a:spcPct val="107000"/>
              </a:lnSpc>
              <a:spcAft>
                <a:spcPts val="800"/>
              </a:spcAft>
            </a:pPr>
            <a:r>
              <a:rPr lang="en-US" sz="1400" kern="0" dirty="0">
                <a:solidFill>
                  <a:srgbClr val="499167"/>
                </a:solidFill>
                <a:latin typeface="Recoleta Medium" pitchFamily="2" charset="77"/>
                <a:ea typeface="Calibri" panose="020F0502020204030204" pitchFamily="34" charset="0"/>
                <a:cs typeface="Calibre-Regular"/>
              </a:rPr>
              <a:t>S</a:t>
            </a:r>
            <a:r>
              <a:rPr lang="en-US" sz="1400" kern="0" dirty="0">
                <a:solidFill>
                  <a:srgbClr val="499167"/>
                </a:solidFill>
                <a:effectLst/>
                <a:latin typeface="Recoleta Medium" pitchFamily="2" charset="77"/>
                <a:ea typeface="Calibri" panose="020F0502020204030204" pitchFamily="34" charset="0"/>
                <a:cs typeface="Calibre-Regular"/>
              </a:rPr>
              <a:t>eeking partnerships for </a:t>
            </a:r>
            <a:r>
              <a:rPr lang="en-US" sz="1400" kern="0" dirty="0">
                <a:solidFill>
                  <a:srgbClr val="499167"/>
                </a:solidFill>
                <a:latin typeface="Recoleta Medium" pitchFamily="2" charset="77"/>
                <a:ea typeface="Calibri" panose="020F0502020204030204" pitchFamily="34" charset="0"/>
                <a:cs typeface="Calibre-Regular"/>
              </a:rPr>
              <a:t>grants and sponsorship.</a:t>
            </a:r>
          </a:p>
          <a:p>
            <a:pPr>
              <a:lnSpc>
                <a:spcPct val="107000"/>
              </a:lnSpc>
              <a:spcAft>
                <a:spcPts val="800"/>
              </a:spcAft>
            </a:pPr>
            <a:r>
              <a:rPr lang="en-NZ" sz="1400" kern="0" dirty="0">
                <a:solidFill>
                  <a:srgbClr val="499167"/>
                </a:solidFill>
                <a:latin typeface="Recoleta Medium" pitchFamily="2" charset="77"/>
                <a:ea typeface="Calibri" panose="020F0502020204030204" pitchFamily="34" charset="0"/>
                <a:cs typeface="Calibre-Regular"/>
              </a:rPr>
              <a:t>Open a world class  facility based on The Green House® Project model of care</a:t>
            </a:r>
          </a:p>
          <a:p>
            <a:pPr marL="0" indent="0">
              <a:lnSpc>
                <a:spcPct val="107000"/>
              </a:lnSpc>
              <a:spcAft>
                <a:spcPts val="800"/>
              </a:spcAft>
              <a:buNone/>
            </a:pPr>
            <a:endParaRPr lang="en-US" sz="1400" kern="0" dirty="0">
              <a:solidFill>
                <a:srgbClr val="499167"/>
              </a:solidFill>
              <a:effectLst/>
              <a:latin typeface="Recoleta Medium" pitchFamily="2" charset="77"/>
              <a:ea typeface="Calibri" panose="020F0502020204030204" pitchFamily="34" charset="0"/>
              <a:cs typeface="Calibre-Regular"/>
            </a:endParaRPr>
          </a:p>
          <a:p>
            <a:pPr marL="0" indent="0">
              <a:lnSpc>
                <a:spcPct val="107000"/>
              </a:lnSpc>
              <a:spcAft>
                <a:spcPts val="800"/>
              </a:spcAft>
              <a:buNone/>
            </a:pPr>
            <a:endParaRPr lang="en-US" sz="1400" kern="0" dirty="0">
              <a:solidFill>
                <a:srgbClr val="499167"/>
              </a:solidFill>
              <a:effectLst/>
              <a:latin typeface="Recoleta Medium" pitchFamily="2" charset="77"/>
              <a:ea typeface="Calibri" panose="020F0502020204030204" pitchFamily="34" charset="0"/>
              <a:cs typeface="Calibre-Regular"/>
            </a:endParaRPr>
          </a:p>
        </p:txBody>
      </p:sp>
      <p:sp>
        <p:nvSpPr>
          <p:cNvPr id="4" name="TextBox 3">
            <a:extLst>
              <a:ext uri="{FF2B5EF4-FFF2-40B4-BE49-F238E27FC236}">
                <a16:creationId xmlns:a16="http://schemas.microsoft.com/office/drawing/2014/main" id="{D3D1B385-94ED-AD88-3805-C5E6F6FA9C11}"/>
              </a:ext>
            </a:extLst>
          </p:cNvPr>
          <p:cNvSpPr txBox="1"/>
          <p:nvPr/>
        </p:nvSpPr>
        <p:spPr>
          <a:xfrm>
            <a:off x="7664521" y="1928704"/>
            <a:ext cx="3955550" cy="2760243"/>
          </a:xfrm>
          <a:prstGeom prst="rect">
            <a:avLst/>
          </a:prstGeom>
          <a:noFill/>
        </p:spPr>
        <p:txBody>
          <a:bodyPr wrap="square">
            <a:spAutoFit/>
          </a:bodyPr>
          <a:lstStyle/>
          <a:p>
            <a:pPr marL="0" indent="0">
              <a:lnSpc>
                <a:spcPct val="107000"/>
              </a:lnSpc>
              <a:spcAft>
                <a:spcPts val="800"/>
              </a:spcAft>
              <a:buNone/>
            </a:pPr>
            <a:r>
              <a:rPr lang="en-US" sz="1800" b="1" i="1" kern="0" dirty="0">
                <a:solidFill>
                  <a:srgbClr val="499167"/>
                </a:solidFill>
                <a:effectLst/>
                <a:latin typeface="Recoleta Medium" pitchFamily="2" charset="77"/>
                <a:ea typeface="Calibri" panose="020F0502020204030204" pitchFamily="34" charset="0"/>
                <a:cs typeface="Calibre-Regular"/>
              </a:rPr>
              <a:t>‘A Box of Memories’ is poignant, humorous and insightful musical , highlighting what it means to </a:t>
            </a:r>
            <a:r>
              <a:rPr lang="en-US" sz="1800" b="1" i="1" kern="0" dirty="0">
                <a:solidFill>
                  <a:srgbClr val="499167"/>
                </a:solidFill>
                <a:latin typeface="Recoleta Medium" pitchFamily="2" charset="77"/>
                <a:ea typeface="Calibri" panose="020F0502020204030204" pitchFamily="34" charset="0"/>
                <a:cs typeface="Calibre-Regular"/>
              </a:rPr>
              <a:t>l</a:t>
            </a:r>
            <a:r>
              <a:rPr lang="en-US" sz="1800" b="1" i="1" kern="0" dirty="0">
                <a:solidFill>
                  <a:srgbClr val="499167"/>
                </a:solidFill>
                <a:effectLst/>
                <a:latin typeface="Recoleta Medium" pitchFamily="2" charset="77"/>
                <a:ea typeface="Calibri" panose="020F0502020204030204" pitchFamily="34" charset="0"/>
                <a:cs typeface="Calibre-Regular"/>
              </a:rPr>
              <a:t>ive with dementia. We will only get better at understanding and working with dementia if we get better at talking and singing about it”  </a:t>
            </a:r>
          </a:p>
          <a:p>
            <a:pPr marL="0" indent="0">
              <a:lnSpc>
                <a:spcPct val="107000"/>
              </a:lnSpc>
              <a:spcAft>
                <a:spcPts val="800"/>
              </a:spcAft>
              <a:buNone/>
            </a:pPr>
            <a:r>
              <a:rPr lang="en-US" sz="1200" kern="0" dirty="0">
                <a:solidFill>
                  <a:srgbClr val="499167"/>
                </a:solidFill>
                <a:effectLst/>
                <a:latin typeface="Recoleta" panose="00000500000000000000" pitchFamily="2" charset="0"/>
                <a:ea typeface="Calibri" panose="020F0502020204030204" pitchFamily="34" charset="0"/>
                <a:cs typeface="Calibre-Regular"/>
              </a:rPr>
              <a:t>McKellar &amp; McKellar </a:t>
            </a:r>
          </a:p>
          <a:p>
            <a:pPr marL="0" indent="0">
              <a:lnSpc>
                <a:spcPct val="107000"/>
              </a:lnSpc>
              <a:spcAft>
                <a:spcPts val="800"/>
              </a:spcAft>
              <a:buNone/>
            </a:pPr>
            <a:r>
              <a:rPr lang="en-US" sz="1200" kern="0" dirty="0">
                <a:solidFill>
                  <a:srgbClr val="499167"/>
                </a:solidFill>
                <a:latin typeface="Recoleta" panose="00000500000000000000" pitchFamily="2" charset="0"/>
                <a:ea typeface="Calibri" panose="020F0502020204030204" pitchFamily="34" charset="0"/>
                <a:cs typeface="Calibre-Regular"/>
              </a:rPr>
              <a:t>Follow @aboxofmemories.musical</a:t>
            </a:r>
            <a:endParaRPr lang="en-NZ" sz="1200" b="1" kern="0" dirty="0">
              <a:solidFill>
                <a:srgbClr val="499167"/>
              </a:solidFill>
              <a:effectLst/>
              <a:latin typeface="Recoleta Medium" pitchFamily="2" charset="77"/>
              <a:ea typeface="Calibri" panose="020F0502020204030204" pitchFamily="34" charset="0"/>
              <a:cs typeface="Calibre-Regular"/>
            </a:endParaRPr>
          </a:p>
        </p:txBody>
      </p:sp>
    </p:spTree>
    <p:extLst>
      <p:ext uri="{BB962C8B-B14F-4D97-AF65-F5344CB8AC3E}">
        <p14:creationId xmlns:p14="http://schemas.microsoft.com/office/powerpoint/2010/main" val="2031215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108380</TotalTime>
  <Words>1426</Words>
  <Application>Microsoft Macintosh PowerPoint</Application>
  <PresentationFormat>Widescreen</PresentationFormat>
  <Paragraphs>115</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Recoleta</vt:lpstr>
      <vt:lpstr>Recoleta Bold</vt:lpstr>
      <vt:lpstr>Recoleta Light</vt:lpstr>
      <vt:lpstr>Recoleta Medium</vt:lpstr>
      <vt:lpstr>Recoleta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Tollenaar</dc:creator>
  <cp:lastModifiedBy>Fiona Woodbridge</cp:lastModifiedBy>
  <cp:revision>26</cp:revision>
  <dcterms:created xsi:type="dcterms:W3CDTF">2023-09-17T21:03:38Z</dcterms:created>
  <dcterms:modified xsi:type="dcterms:W3CDTF">2024-11-22T04:57:58Z</dcterms:modified>
</cp:coreProperties>
</file>